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6" r:id="rId2"/>
    <p:sldId id="287" r:id="rId3"/>
    <p:sldId id="259" r:id="rId4"/>
    <p:sldId id="258" r:id="rId5"/>
    <p:sldId id="289" r:id="rId6"/>
    <p:sldId id="285" r:id="rId7"/>
    <p:sldId id="275" r:id="rId8"/>
    <p:sldId id="270" r:id="rId9"/>
    <p:sldId id="290" r:id="rId10"/>
    <p:sldId id="257" r:id="rId11"/>
    <p:sldId id="279" r:id="rId12"/>
    <p:sldId id="274" r:id="rId13"/>
    <p:sldId id="265" r:id="rId14"/>
    <p:sldId id="281" r:id="rId15"/>
    <p:sldId id="282" r:id="rId16"/>
    <p:sldId id="272" r:id="rId17"/>
    <p:sldId id="276" r:id="rId18"/>
    <p:sldId id="273" r:id="rId19"/>
    <p:sldId id="277" r:id="rId20"/>
    <p:sldId id="283" r:id="rId21"/>
    <p:sldId id="264" r:id="rId22"/>
    <p:sldId id="284" r:id="rId23"/>
    <p:sldId id="269" r:id="rId24"/>
    <p:sldId id="280" r:id="rId25"/>
    <p:sldId id="278" r:id="rId26"/>
    <p:sldId id="286" r:id="rId27"/>
    <p:sldId id="263" r:id="rId28"/>
    <p:sldId id="266" r:id="rId2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F01"/>
    <a:srgbClr val="034F00"/>
    <a:srgbClr val="225B36"/>
    <a:srgbClr val="D71B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9FF3DD-8D5C-4A6B-A4DC-4144ECB8F746}" v="26" dt="2020-12-22T17:39:04.1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7309"/>
    <p:restoredTop sz="76564" autoAdjust="0"/>
  </p:normalViewPr>
  <p:slideViewPr>
    <p:cSldViewPr snapToGrid="0" snapToObjects="1">
      <p:cViewPr varScale="1">
        <p:scale>
          <a:sx n="110" d="100"/>
          <a:sy n="110" d="100"/>
        </p:scale>
        <p:origin x="2124" y="10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D285E4-3308-49C4-B1EE-3512B9360A6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0844639-284F-4FE2-A848-1087B98DF2C3}">
      <dgm:prSet/>
      <dgm:spPr/>
      <dgm:t>
        <a:bodyPr/>
        <a:lstStyle/>
        <a:p>
          <a:r>
            <a:rPr lang="en-US" b="0" i="0" dirty="0"/>
            <a:t>Cardiovascular (CVD) events remain the leading cause of on-duty deaths.</a:t>
          </a:r>
          <a:endParaRPr lang="en-US" dirty="0"/>
        </a:p>
      </dgm:t>
    </dgm:pt>
    <dgm:pt modelId="{6B9F78DB-623D-4E63-A2A2-D1D17B1EB186}" type="parTrans" cxnId="{7DEAF9B6-EBB3-467D-AA5C-0463841070BB}">
      <dgm:prSet/>
      <dgm:spPr/>
      <dgm:t>
        <a:bodyPr/>
        <a:lstStyle/>
        <a:p>
          <a:endParaRPr lang="en-US"/>
        </a:p>
      </dgm:t>
    </dgm:pt>
    <dgm:pt modelId="{2765B1D8-DDA0-46DD-A91B-34037D7BF6C8}" type="sibTrans" cxnId="{7DEAF9B6-EBB3-467D-AA5C-0463841070BB}">
      <dgm:prSet/>
      <dgm:spPr/>
      <dgm:t>
        <a:bodyPr/>
        <a:lstStyle/>
        <a:p>
          <a:endParaRPr lang="en-US"/>
        </a:p>
      </dgm:t>
    </dgm:pt>
    <dgm:pt modelId="{D5787689-9FD2-4DC0-8A25-7F7899F19D5E}">
      <dgm:prSet/>
      <dgm:spPr/>
      <dgm:t>
        <a:bodyPr/>
        <a:lstStyle/>
        <a:p>
          <a:r>
            <a:rPr lang="en-US" b="1" i="0" dirty="0"/>
            <a:t>Hypertension:  </a:t>
          </a:r>
          <a:r>
            <a:rPr lang="en-US" b="0" i="0" dirty="0"/>
            <a:t>increased risk x12</a:t>
          </a:r>
          <a:endParaRPr lang="en-US" dirty="0"/>
        </a:p>
      </dgm:t>
    </dgm:pt>
    <dgm:pt modelId="{E6AEFAE1-6C13-49CA-A2FB-72A83E74DD0D}" type="parTrans" cxnId="{F7302A15-EF50-443E-930C-61193DFDFBD8}">
      <dgm:prSet/>
      <dgm:spPr/>
      <dgm:t>
        <a:bodyPr/>
        <a:lstStyle/>
        <a:p>
          <a:endParaRPr lang="en-US"/>
        </a:p>
      </dgm:t>
    </dgm:pt>
    <dgm:pt modelId="{9455F192-61AD-4A56-8DA4-EF5220DE8825}" type="sibTrans" cxnId="{F7302A15-EF50-443E-930C-61193DFDFBD8}">
      <dgm:prSet/>
      <dgm:spPr/>
      <dgm:t>
        <a:bodyPr/>
        <a:lstStyle/>
        <a:p>
          <a:endParaRPr lang="en-US"/>
        </a:p>
      </dgm:t>
    </dgm:pt>
    <dgm:pt modelId="{D4E76B95-44E2-4A84-87C1-336880E9F02D}">
      <dgm:prSet/>
      <dgm:spPr/>
      <dgm:t>
        <a:bodyPr/>
        <a:lstStyle/>
        <a:p>
          <a:r>
            <a:rPr lang="en-US" b="1" i="0" dirty="0"/>
            <a:t>Cardiomegaly (heavy heart):  </a:t>
          </a:r>
          <a:r>
            <a:rPr lang="en-US" b="0" i="0" dirty="0"/>
            <a:t>increased risk x5</a:t>
          </a:r>
          <a:endParaRPr lang="en-US" dirty="0"/>
        </a:p>
      </dgm:t>
    </dgm:pt>
    <dgm:pt modelId="{3120F5CD-C5E7-415D-B608-85AC898FBA44}" type="parTrans" cxnId="{F4B13453-E01E-4A76-AFE3-406513834585}">
      <dgm:prSet/>
      <dgm:spPr/>
      <dgm:t>
        <a:bodyPr/>
        <a:lstStyle/>
        <a:p>
          <a:endParaRPr lang="en-US"/>
        </a:p>
      </dgm:t>
    </dgm:pt>
    <dgm:pt modelId="{7F8F53CF-B0A3-4A46-B074-EEF1847392E0}" type="sibTrans" cxnId="{F4B13453-E01E-4A76-AFE3-406513834585}">
      <dgm:prSet/>
      <dgm:spPr/>
      <dgm:t>
        <a:bodyPr/>
        <a:lstStyle/>
        <a:p>
          <a:endParaRPr lang="en-US"/>
        </a:p>
      </dgm:t>
    </dgm:pt>
    <dgm:pt modelId="{D42262D4-1F10-4C3F-BCF3-E132C0807009}">
      <dgm:prSet/>
      <dgm:spPr/>
      <dgm:t>
        <a:bodyPr/>
        <a:lstStyle/>
        <a:p>
          <a:r>
            <a:rPr lang="en-US" b="1" i="0" dirty="0"/>
            <a:t>History of CVD:  </a:t>
          </a:r>
          <a:r>
            <a:rPr lang="en-US" b="0" i="0" dirty="0"/>
            <a:t>increased risk x7</a:t>
          </a:r>
          <a:endParaRPr lang="en-US" dirty="0"/>
        </a:p>
      </dgm:t>
    </dgm:pt>
    <dgm:pt modelId="{12F4D89D-58E0-4245-BB80-E47F65BE4D8E}" type="parTrans" cxnId="{59200A7B-6E04-4A90-804B-A8DC38431947}">
      <dgm:prSet/>
      <dgm:spPr/>
      <dgm:t>
        <a:bodyPr/>
        <a:lstStyle/>
        <a:p>
          <a:endParaRPr lang="en-US"/>
        </a:p>
      </dgm:t>
    </dgm:pt>
    <dgm:pt modelId="{0FA2C741-2648-449B-B4D3-60E146469FD1}" type="sibTrans" cxnId="{59200A7B-6E04-4A90-804B-A8DC38431947}">
      <dgm:prSet/>
      <dgm:spPr/>
      <dgm:t>
        <a:bodyPr/>
        <a:lstStyle/>
        <a:p>
          <a:endParaRPr lang="en-US"/>
        </a:p>
      </dgm:t>
    </dgm:pt>
    <dgm:pt modelId="{6359B320-56CF-4EDB-8EA0-7368D7D89298}">
      <dgm:prSet/>
      <dgm:spPr/>
      <dgm:t>
        <a:bodyPr/>
        <a:lstStyle/>
        <a:p>
          <a:r>
            <a:rPr lang="en-US" b="1" i="0" dirty="0"/>
            <a:t>Smoking increased risk:  </a:t>
          </a:r>
          <a:r>
            <a:rPr lang="en-US" b="0" i="0" dirty="0"/>
            <a:t>x3.5</a:t>
          </a:r>
          <a:endParaRPr lang="en-US" dirty="0"/>
        </a:p>
      </dgm:t>
    </dgm:pt>
    <dgm:pt modelId="{0EA8B384-00ED-4E39-B887-C272DEB3ACA1}" type="parTrans" cxnId="{4FCCF207-C2C1-4F03-9285-0E93881F3C6B}">
      <dgm:prSet/>
      <dgm:spPr/>
      <dgm:t>
        <a:bodyPr/>
        <a:lstStyle/>
        <a:p>
          <a:endParaRPr lang="en-US"/>
        </a:p>
      </dgm:t>
    </dgm:pt>
    <dgm:pt modelId="{3E7130BB-9E2A-4949-8745-E22158ADFF91}" type="sibTrans" cxnId="{4FCCF207-C2C1-4F03-9285-0E93881F3C6B}">
      <dgm:prSet/>
      <dgm:spPr/>
      <dgm:t>
        <a:bodyPr/>
        <a:lstStyle/>
        <a:p>
          <a:endParaRPr lang="en-US"/>
        </a:p>
      </dgm:t>
    </dgm:pt>
    <dgm:pt modelId="{0E8B28B6-935B-4BF1-9CA0-366655935739}">
      <dgm:prSet/>
      <dgm:spPr/>
      <dgm:t>
        <a:bodyPr/>
        <a:lstStyle/>
        <a:p>
          <a:r>
            <a:rPr lang="en-US" b="1" i="0" dirty="0"/>
            <a:t>Of Sudden Cardiac Deaths (SCD) deaths:  </a:t>
          </a:r>
          <a:r>
            <a:rPr lang="en-US" b="0" i="0" dirty="0"/>
            <a:t>63% were obese</a:t>
          </a:r>
          <a:endParaRPr lang="en-US" dirty="0"/>
        </a:p>
      </dgm:t>
    </dgm:pt>
    <dgm:pt modelId="{E30A57FD-AD0C-42B6-B296-075320F0798F}" type="parTrans" cxnId="{1A7D50C7-8922-40FB-8DF0-4157124F9CAF}">
      <dgm:prSet/>
      <dgm:spPr/>
      <dgm:t>
        <a:bodyPr/>
        <a:lstStyle/>
        <a:p>
          <a:endParaRPr lang="en-US"/>
        </a:p>
      </dgm:t>
    </dgm:pt>
    <dgm:pt modelId="{E48F2BC5-10E1-4357-819D-B79001F3F1A8}" type="sibTrans" cxnId="{1A7D50C7-8922-40FB-8DF0-4157124F9CAF}">
      <dgm:prSet/>
      <dgm:spPr/>
      <dgm:t>
        <a:bodyPr/>
        <a:lstStyle/>
        <a:p>
          <a:endParaRPr lang="en-US"/>
        </a:p>
      </dgm:t>
    </dgm:pt>
    <dgm:pt modelId="{A3367BC1-C2B6-41F7-8355-C664F881E25E}">
      <dgm:prSet/>
      <dgm:spPr/>
      <dgm:t>
        <a:bodyPr/>
        <a:lstStyle/>
        <a:p>
          <a:r>
            <a:rPr lang="en-US" b="0" i="0" dirty="0"/>
            <a:t>Approximately 10 to 15% higher risk of developing Cancer.</a:t>
          </a:r>
          <a:endParaRPr lang="en-US" dirty="0"/>
        </a:p>
      </dgm:t>
    </dgm:pt>
    <dgm:pt modelId="{C293ED1A-E3CD-4B57-BD88-6A24F2DCE4D6}" type="parTrans" cxnId="{989CC07A-E29F-4211-84CB-CA5C9B40FBBB}">
      <dgm:prSet/>
      <dgm:spPr/>
      <dgm:t>
        <a:bodyPr/>
        <a:lstStyle/>
        <a:p>
          <a:endParaRPr lang="en-US"/>
        </a:p>
      </dgm:t>
    </dgm:pt>
    <dgm:pt modelId="{54BBF726-461C-48C0-B302-BD385D2A8D35}" type="sibTrans" cxnId="{989CC07A-E29F-4211-84CB-CA5C9B40FBBB}">
      <dgm:prSet/>
      <dgm:spPr/>
      <dgm:t>
        <a:bodyPr/>
        <a:lstStyle/>
        <a:p>
          <a:endParaRPr lang="en-US"/>
        </a:p>
      </dgm:t>
    </dgm:pt>
    <dgm:pt modelId="{13ECAEAF-BE97-4604-8FA2-0D78955B8AC4}">
      <dgm:prSet/>
      <dgm:spPr/>
      <dgm:t>
        <a:bodyPr/>
        <a:lstStyle/>
        <a:p>
          <a:r>
            <a:rPr lang="en-US" b="1" i="0" dirty="0"/>
            <a:t>Colon Cancer:  </a:t>
          </a:r>
          <a:r>
            <a:rPr lang="en-US" b="0" i="0" dirty="0"/>
            <a:t>91% 5-year survival if caught early and 11% if it has already spread</a:t>
          </a:r>
          <a:endParaRPr lang="en-US" dirty="0"/>
        </a:p>
      </dgm:t>
    </dgm:pt>
    <dgm:pt modelId="{BB73787B-320C-4EEC-95B8-7D893DDDB81C}" type="parTrans" cxnId="{B5FB95B4-AEE6-4D09-97CD-8C93A59C6D1D}">
      <dgm:prSet/>
      <dgm:spPr/>
      <dgm:t>
        <a:bodyPr/>
        <a:lstStyle/>
        <a:p>
          <a:endParaRPr lang="en-US"/>
        </a:p>
      </dgm:t>
    </dgm:pt>
    <dgm:pt modelId="{1F9AFD2E-61F3-4F93-A5A3-23AEB840A7E7}" type="sibTrans" cxnId="{B5FB95B4-AEE6-4D09-97CD-8C93A59C6D1D}">
      <dgm:prSet/>
      <dgm:spPr/>
      <dgm:t>
        <a:bodyPr/>
        <a:lstStyle/>
        <a:p>
          <a:endParaRPr lang="en-US"/>
        </a:p>
      </dgm:t>
    </dgm:pt>
    <dgm:pt modelId="{2F77773F-9188-4106-88DB-92040C125BC5}">
      <dgm:prSet/>
      <dgm:spPr/>
      <dgm:t>
        <a:bodyPr/>
        <a:lstStyle/>
        <a:p>
          <a:r>
            <a:rPr lang="en-US" b="1" i="0" dirty="0"/>
            <a:t>Prostate Cancer:  </a:t>
          </a:r>
          <a:r>
            <a:rPr lang="en-US" b="0" i="0" dirty="0"/>
            <a:t>100% 5-year survival if caught early</a:t>
          </a:r>
          <a:endParaRPr lang="en-US" dirty="0"/>
        </a:p>
      </dgm:t>
    </dgm:pt>
    <dgm:pt modelId="{941D3D84-AE21-45B1-89FB-97A4F4DA3439}" type="parTrans" cxnId="{D4431008-CB34-4AC3-AB88-1E6AE59112B1}">
      <dgm:prSet/>
      <dgm:spPr/>
      <dgm:t>
        <a:bodyPr/>
        <a:lstStyle/>
        <a:p>
          <a:endParaRPr lang="en-US"/>
        </a:p>
      </dgm:t>
    </dgm:pt>
    <dgm:pt modelId="{78F74880-5336-4465-BE15-32D4885BE832}" type="sibTrans" cxnId="{D4431008-CB34-4AC3-AB88-1E6AE59112B1}">
      <dgm:prSet/>
      <dgm:spPr/>
      <dgm:t>
        <a:bodyPr/>
        <a:lstStyle/>
        <a:p>
          <a:endParaRPr lang="en-US"/>
        </a:p>
      </dgm:t>
    </dgm:pt>
    <dgm:pt modelId="{2EB8E57D-B6C4-4970-AF18-4FFF4AAD08C4}">
      <dgm:prSet/>
      <dgm:spPr/>
      <dgm:t>
        <a:bodyPr/>
        <a:lstStyle/>
        <a:p>
          <a:r>
            <a:rPr lang="en-US" b="1" i="0" dirty="0"/>
            <a:t>Breast Cancer:  </a:t>
          </a:r>
          <a:r>
            <a:rPr lang="en-US" b="0" i="0" dirty="0"/>
            <a:t>98% 5-year survival if caught early and 15% survival in later stages </a:t>
          </a:r>
          <a:endParaRPr lang="en-US" dirty="0"/>
        </a:p>
      </dgm:t>
    </dgm:pt>
    <dgm:pt modelId="{55B847EA-15DE-4013-A1A7-72522E478A9E}" type="parTrans" cxnId="{065386D2-524C-40BA-A8A0-A766A98DD8EF}">
      <dgm:prSet/>
      <dgm:spPr/>
      <dgm:t>
        <a:bodyPr/>
        <a:lstStyle/>
        <a:p>
          <a:endParaRPr lang="en-US"/>
        </a:p>
      </dgm:t>
    </dgm:pt>
    <dgm:pt modelId="{951B1D54-0836-4C24-87B1-921C71C80F17}" type="sibTrans" cxnId="{065386D2-524C-40BA-A8A0-A766A98DD8EF}">
      <dgm:prSet/>
      <dgm:spPr/>
      <dgm:t>
        <a:bodyPr/>
        <a:lstStyle/>
        <a:p>
          <a:endParaRPr lang="en-US"/>
        </a:p>
      </dgm:t>
    </dgm:pt>
    <dgm:pt modelId="{EEEE95EB-8642-4DA2-96E5-36EC2FD42B84}">
      <dgm:prSet/>
      <dgm:spPr/>
      <dgm:t>
        <a:bodyPr/>
        <a:lstStyle/>
        <a:p>
          <a:r>
            <a:rPr lang="en-US" b="1" i="0" dirty="0"/>
            <a:t>Bowel Cancer:  </a:t>
          </a:r>
          <a:r>
            <a:rPr lang="en-US" b="0" i="0" dirty="0"/>
            <a:t>9 of 10 will survive 5 years if caught early</a:t>
          </a:r>
          <a:endParaRPr lang="en-US" dirty="0"/>
        </a:p>
      </dgm:t>
    </dgm:pt>
    <dgm:pt modelId="{A630C976-D38D-456D-9A19-E34A7541C6CD}" type="parTrans" cxnId="{8668E5BA-A1D5-4029-B142-8E495A8BE3CE}">
      <dgm:prSet/>
      <dgm:spPr/>
      <dgm:t>
        <a:bodyPr/>
        <a:lstStyle/>
        <a:p>
          <a:endParaRPr lang="en-US"/>
        </a:p>
      </dgm:t>
    </dgm:pt>
    <dgm:pt modelId="{72F19D28-68EB-4A18-86E5-95AE314BC842}" type="sibTrans" cxnId="{8668E5BA-A1D5-4029-B142-8E495A8BE3CE}">
      <dgm:prSet/>
      <dgm:spPr/>
      <dgm:t>
        <a:bodyPr/>
        <a:lstStyle/>
        <a:p>
          <a:endParaRPr lang="en-US"/>
        </a:p>
      </dgm:t>
    </dgm:pt>
    <dgm:pt modelId="{3D42D52A-A31F-488B-B11D-6D053A4A4E6F}" type="pres">
      <dgm:prSet presAssocID="{67D285E4-3308-49C4-B1EE-3512B9360A62}" presName="Name0" presStyleCnt="0">
        <dgm:presLayoutVars>
          <dgm:dir/>
          <dgm:animLvl val="lvl"/>
          <dgm:resizeHandles val="exact"/>
        </dgm:presLayoutVars>
      </dgm:prSet>
      <dgm:spPr/>
    </dgm:pt>
    <dgm:pt modelId="{00F24201-9400-4A45-8CA8-C68B012D7AC8}" type="pres">
      <dgm:prSet presAssocID="{A0844639-284F-4FE2-A848-1087B98DF2C3}" presName="composite" presStyleCnt="0"/>
      <dgm:spPr/>
    </dgm:pt>
    <dgm:pt modelId="{04B6FD0E-D7DA-4136-B716-B70CFFCA429A}" type="pres">
      <dgm:prSet presAssocID="{A0844639-284F-4FE2-A848-1087B98DF2C3}" presName="parTx" presStyleLbl="alignNode1" presStyleIdx="0" presStyleCnt="2">
        <dgm:presLayoutVars>
          <dgm:chMax val="0"/>
          <dgm:chPref val="0"/>
          <dgm:bulletEnabled val="1"/>
        </dgm:presLayoutVars>
      </dgm:prSet>
      <dgm:spPr/>
    </dgm:pt>
    <dgm:pt modelId="{920E9853-B202-4774-B44D-461D14492200}" type="pres">
      <dgm:prSet presAssocID="{A0844639-284F-4FE2-A848-1087B98DF2C3}" presName="desTx" presStyleLbl="alignAccFollowNode1" presStyleIdx="0" presStyleCnt="2">
        <dgm:presLayoutVars>
          <dgm:bulletEnabled val="1"/>
        </dgm:presLayoutVars>
      </dgm:prSet>
      <dgm:spPr/>
    </dgm:pt>
    <dgm:pt modelId="{D7389252-832A-4F2A-A585-F202BC2A4E27}" type="pres">
      <dgm:prSet presAssocID="{2765B1D8-DDA0-46DD-A91B-34037D7BF6C8}" presName="space" presStyleCnt="0"/>
      <dgm:spPr/>
    </dgm:pt>
    <dgm:pt modelId="{B72551B6-393C-47CC-89B4-91BA003D13E5}" type="pres">
      <dgm:prSet presAssocID="{A3367BC1-C2B6-41F7-8355-C664F881E25E}" presName="composite" presStyleCnt="0"/>
      <dgm:spPr/>
    </dgm:pt>
    <dgm:pt modelId="{C0DC3B65-4BB1-4992-AA04-DFC2C9B2DB5D}" type="pres">
      <dgm:prSet presAssocID="{A3367BC1-C2B6-41F7-8355-C664F881E25E}" presName="parTx" presStyleLbl="alignNode1" presStyleIdx="1" presStyleCnt="2">
        <dgm:presLayoutVars>
          <dgm:chMax val="0"/>
          <dgm:chPref val="0"/>
          <dgm:bulletEnabled val="1"/>
        </dgm:presLayoutVars>
      </dgm:prSet>
      <dgm:spPr/>
    </dgm:pt>
    <dgm:pt modelId="{5C3AE469-5D08-4EAC-961C-A1FE6EFD43F7}" type="pres">
      <dgm:prSet presAssocID="{A3367BC1-C2B6-41F7-8355-C664F881E25E}" presName="desTx" presStyleLbl="alignAccFollowNode1" presStyleIdx="1" presStyleCnt="2">
        <dgm:presLayoutVars>
          <dgm:bulletEnabled val="1"/>
        </dgm:presLayoutVars>
      </dgm:prSet>
      <dgm:spPr/>
    </dgm:pt>
  </dgm:ptLst>
  <dgm:cxnLst>
    <dgm:cxn modelId="{4FCCF207-C2C1-4F03-9285-0E93881F3C6B}" srcId="{A0844639-284F-4FE2-A848-1087B98DF2C3}" destId="{6359B320-56CF-4EDB-8EA0-7368D7D89298}" srcOrd="3" destOrd="0" parTransId="{0EA8B384-00ED-4E39-B887-C272DEB3ACA1}" sibTransId="{3E7130BB-9E2A-4949-8745-E22158ADFF91}"/>
    <dgm:cxn modelId="{D4431008-CB34-4AC3-AB88-1E6AE59112B1}" srcId="{A3367BC1-C2B6-41F7-8355-C664F881E25E}" destId="{2F77773F-9188-4106-88DB-92040C125BC5}" srcOrd="1" destOrd="0" parTransId="{941D3D84-AE21-45B1-89FB-97A4F4DA3439}" sibTransId="{78F74880-5336-4465-BE15-32D4885BE832}"/>
    <dgm:cxn modelId="{F7302A15-EF50-443E-930C-61193DFDFBD8}" srcId="{A0844639-284F-4FE2-A848-1087B98DF2C3}" destId="{D5787689-9FD2-4DC0-8A25-7F7899F19D5E}" srcOrd="0" destOrd="0" parTransId="{E6AEFAE1-6C13-49CA-A2FB-72A83E74DD0D}" sibTransId="{9455F192-61AD-4A56-8DA4-EF5220DE8825}"/>
    <dgm:cxn modelId="{058ADB1F-8EFD-434B-BA5A-DA8586F0F41F}" type="presOf" srcId="{EEEE95EB-8642-4DA2-96E5-36EC2FD42B84}" destId="{5C3AE469-5D08-4EAC-961C-A1FE6EFD43F7}" srcOrd="0" destOrd="3" presId="urn:microsoft.com/office/officeart/2005/8/layout/hList1"/>
    <dgm:cxn modelId="{E1DDB145-27DD-431B-B020-14EAD9EB88E1}" type="presOf" srcId="{13ECAEAF-BE97-4604-8FA2-0D78955B8AC4}" destId="{5C3AE469-5D08-4EAC-961C-A1FE6EFD43F7}" srcOrd="0" destOrd="0" presId="urn:microsoft.com/office/officeart/2005/8/layout/hList1"/>
    <dgm:cxn modelId="{ABF88C6D-56AE-41C6-853B-62AD7CDD034F}" type="presOf" srcId="{D5787689-9FD2-4DC0-8A25-7F7899F19D5E}" destId="{920E9853-B202-4774-B44D-461D14492200}" srcOrd="0" destOrd="0" presId="urn:microsoft.com/office/officeart/2005/8/layout/hList1"/>
    <dgm:cxn modelId="{F4B13453-E01E-4A76-AFE3-406513834585}" srcId="{A0844639-284F-4FE2-A848-1087B98DF2C3}" destId="{D4E76B95-44E2-4A84-87C1-336880E9F02D}" srcOrd="1" destOrd="0" parTransId="{3120F5CD-C5E7-415D-B608-85AC898FBA44}" sibTransId="{7F8F53CF-B0A3-4A46-B074-EEF1847392E0}"/>
    <dgm:cxn modelId="{989CC07A-E29F-4211-84CB-CA5C9B40FBBB}" srcId="{67D285E4-3308-49C4-B1EE-3512B9360A62}" destId="{A3367BC1-C2B6-41F7-8355-C664F881E25E}" srcOrd="1" destOrd="0" parTransId="{C293ED1A-E3CD-4B57-BD88-6A24F2DCE4D6}" sibTransId="{54BBF726-461C-48C0-B302-BD385D2A8D35}"/>
    <dgm:cxn modelId="{59200A7B-6E04-4A90-804B-A8DC38431947}" srcId="{A0844639-284F-4FE2-A848-1087B98DF2C3}" destId="{D42262D4-1F10-4C3F-BCF3-E132C0807009}" srcOrd="2" destOrd="0" parTransId="{12F4D89D-58E0-4245-BB80-E47F65BE4D8E}" sibTransId="{0FA2C741-2648-449B-B4D3-60E146469FD1}"/>
    <dgm:cxn modelId="{813EB48C-89F3-4FAB-8051-51D8E7EA75D8}" type="presOf" srcId="{0E8B28B6-935B-4BF1-9CA0-366655935739}" destId="{920E9853-B202-4774-B44D-461D14492200}" srcOrd="0" destOrd="4" presId="urn:microsoft.com/office/officeart/2005/8/layout/hList1"/>
    <dgm:cxn modelId="{71766A91-3B26-440B-9438-36D07037D7A1}" type="presOf" srcId="{2EB8E57D-B6C4-4970-AF18-4FFF4AAD08C4}" destId="{5C3AE469-5D08-4EAC-961C-A1FE6EFD43F7}" srcOrd="0" destOrd="2" presId="urn:microsoft.com/office/officeart/2005/8/layout/hList1"/>
    <dgm:cxn modelId="{30237C99-8898-4B60-A71C-96C7A879EFC2}" type="presOf" srcId="{6359B320-56CF-4EDB-8EA0-7368D7D89298}" destId="{920E9853-B202-4774-B44D-461D14492200}" srcOrd="0" destOrd="3" presId="urn:microsoft.com/office/officeart/2005/8/layout/hList1"/>
    <dgm:cxn modelId="{EA6AC0A9-B10C-463A-A3E5-77584F6D40CD}" type="presOf" srcId="{A3367BC1-C2B6-41F7-8355-C664F881E25E}" destId="{C0DC3B65-4BB1-4992-AA04-DFC2C9B2DB5D}" srcOrd="0" destOrd="0" presId="urn:microsoft.com/office/officeart/2005/8/layout/hList1"/>
    <dgm:cxn modelId="{338604B2-9976-43E9-BF6A-A732824A2484}" type="presOf" srcId="{D42262D4-1F10-4C3F-BCF3-E132C0807009}" destId="{920E9853-B202-4774-B44D-461D14492200}" srcOrd="0" destOrd="2" presId="urn:microsoft.com/office/officeart/2005/8/layout/hList1"/>
    <dgm:cxn modelId="{B5FB95B4-AEE6-4D09-97CD-8C93A59C6D1D}" srcId="{A3367BC1-C2B6-41F7-8355-C664F881E25E}" destId="{13ECAEAF-BE97-4604-8FA2-0D78955B8AC4}" srcOrd="0" destOrd="0" parTransId="{BB73787B-320C-4EEC-95B8-7D893DDDB81C}" sibTransId="{1F9AFD2E-61F3-4F93-A5A3-23AEB840A7E7}"/>
    <dgm:cxn modelId="{7DEAF9B6-EBB3-467D-AA5C-0463841070BB}" srcId="{67D285E4-3308-49C4-B1EE-3512B9360A62}" destId="{A0844639-284F-4FE2-A848-1087B98DF2C3}" srcOrd="0" destOrd="0" parTransId="{6B9F78DB-623D-4E63-A2A2-D1D17B1EB186}" sibTransId="{2765B1D8-DDA0-46DD-A91B-34037D7BF6C8}"/>
    <dgm:cxn modelId="{8668E5BA-A1D5-4029-B142-8E495A8BE3CE}" srcId="{A3367BC1-C2B6-41F7-8355-C664F881E25E}" destId="{EEEE95EB-8642-4DA2-96E5-36EC2FD42B84}" srcOrd="3" destOrd="0" parTransId="{A630C976-D38D-456D-9A19-E34A7541C6CD}" sibTransId="{72F19D28-68EB-4A18-86E5-95AE314BC842}"/>
    <dgm:cxn modelId="{1A7D50C7-8922-40FB-8DF0-4157124F9CAF}" srcId="{A0844639-284F-4FE2-A848-1087B98DF2C3}" destId="{0E8B28B6-935B-4BF1-9CA0-366655935739}" srcOrd="4" destOrd="0" parTransId="{E30A57FD-AD0C-42B6-B296-075320F0798F}" sibTransId="{E48F2BC5-10E1-4357-819D-B79001F3F1A8}"/>
    <dgm:cxn modelId="{46012DD1-447B-4B9E-94EC-C35A4D10CDE4}" type="presOf" srcId="{67D285E4-3308-49C4-B1EE-3512B9360A62}" destId="{3D42D52A-A31F-488B-B11D-6D053A4A4E6F}" srcOrd="0" destOrd="0" presId="urn:microsoft.com/office/officeart/2005/8/layout/hList1"/>
    <dgm:cxn modelId="{065386D2-524C-40BA-A8A0-A766A98DD8EF}" srcId="{A3367BC1-C2B6-41F7-8355-C664F881E25E}" destId="{2EB8E57D-B6C4-4970-AF18-4FFF4AAD08C4}" srcOrd="2" destOrd="0" parTransId="{55B847EA-15DE-4013-A1A7-72522E478A9E}" sibTransId="{951B1D54-0836-4C24-87B1-921C71C80F17}"/>
    <dgm:cxn modelId="{B11259DA-0460-4E51-9B07-333255DDDBDD}" type="presOf" srcId="{D4E76B95-44E2-4A84-87C1-336880E9F02D}" destId="{920E9853-B202-4774-B44D-461D14492200}" srcOrd="0" destOrd="1" presId="urn:microsoft.com/office/officeart/2005/8/layout/hList1"/>
    <dgm:cxn modelId="{4B5FF0E7-1258-46C1-92AE-A208D92B07C2}" type="presOf" srcId="{2F77773F-9188-4106-88DB-92040C125BC5}" destId="{5C3AE469-5D08-4EAC-961C-A1FE6EFD43F7}" srcOrd="0" destOrd="1" presId="urn:microsoft.com/office/officeart/2005/8/layout/hList1"/>
    <dgm:cxn modelId="{C1B356F6-EBE0-43C8-856E-4A88DC2F0B45}" type="presOf" srcId="{A0844639-284F-4FE2-A848-1087B98DF2C3}" destId="{04B6FD0E-D7DA-4136-B716-B70CFFCA429A}" srcOrd="0" destOrd="0" presId="urn:microsoft.com/office/officeart/2005/8/layout/hList1"/>
    <dgm:cxn modelId="{8EB8903A-DCF5-46FB-AB81-F0D054CA4B89}" type="presParOf" srcId="{3D42D52A-A31F-488B-B11D-6D053A4A4E6F}" destId="{00F24201-9400-4A45-8CA8-C68B012D7AC8}" srcOrd="0" destOrd="0" presId="urn:microsoft.com/office/officeart/2005/8/layout/hList1"/>
    <dgm:cxn modelId="{5A2864A8-622D-44B6-933F-8D1323B689F8}" type="presParOf" srcId="{00F24201-9400-4A45-8CA8-C68B012D7AC8}" destId="{04B6FD0E-D7DA-4136-B716-B70CFFCA429A}" srcOrd="0" destOrd="0" presId="urn:microsoft.com/office/officeart/2005/8/layout/hList1"/>
    <dgm:cxn modelId="{185E4545-11EF-4C86-8472-7D41E7DB2D65}" type="presParOf" srcId="{00F24201-9400-4A45-8CA8-C68B012D7AC8}" destId="{920E9853-B202-4774-B44D-461D14492200}" srcOrd="1" destOrd="0" presId="urn:microsoft.com/office/officeart/2005/8/layout/hList1"/>
    <dgm:cxn modelId="{7BB4B7A2-58BE-488C-B16D-C0F849A88AC6}" type="presParOf" srcId="{3D42D52A-A31F-488B-B11D-6D053A4A4E6F}" destId="{D7389252-832A-4F2A-A585-F202BC2A4E27}" srcOrd="1" destOrd="0" presId="urn:microsoft.com/office/officeart/2005/8/layout/hList1"/>
    <dgm:cxn modelId="{04080BFC-9756-4471-B216-C3BAF1BF45AD}" type="presParOf" srcId="{3D42D52A-A31F-488B-B11D-6D053A4A4E6F}" destId="{B72551B6-393C-47CC-89B4-91BA003D13E5}" srcOrd="2" destOrd="0" presId="urn:microsoft.com/office/officeart/2005/8/layout/hList1"/>
    <dgm:cxn modelId="{30DF582E-41AD-4770-B295-5B0E85D13DDB}" type="presParOf" srcId="{B72551B6-393C-47CC-89B4-91BA003D13E5}" destId="{C0DC3B65-4BB1-4992-AA04-DFC2C9B2DB5D}" srcOrd="0" destOrd="0" presId="urn:microsoft.com/office/officeart/2005/8/layout/hList1"/>
    <dgm:cxn modelId="{AB6E5E60-41CD-464B-A253-9845B5C3E715}" type="presParOf" srcId="{B72551B6-393C-47CC-89B4-91BA003D13E5}" destId="{5C3AE469-5D08-4EAC-961C-A1FE6EFD43F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B6FD0E-D7DA-4136-B716-B70CFFCA429A}">
      <dsp:nvSpPr>
        <dsp:cNvPr id="0" name=""/>
        <dsp:cNvSpPr/>
      </dsp:nvSpPr>
      <dsp:spPr>
        <a:xfrm>
          <a:off x="37" y="41429"/>
          <a:ext cx="3613494" cy="583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0" i="0" kern="1200" dirty="0"/>
            <a:t>Cardiovascular (CVD) events remain the leading cause of on-duty deaths.</a:t>
          </a:r>
          <a:endParaRPr lang="en-US" sz="1600" kern="1200" dirty="0"/>
        </a:p>
      </dsp:txBody>
      <dsp:txXfrm>
        <a:off x="37" y="41429"/>
        <a:ext cx="3613494" cy="583874"/>
      </dsp:txXfrm>
    </dsp:sp>
    <dsp:sp modelId="{920E9853-B202-4774-B44D-461D14492200}">
      <dsp:nvSpPr>
        <dsp:cNvPr id="0" name=""/>
        <dsp:cNvSpPr/>
      </dsp:nvSpPr>
      <dsp:spPr>
        <a:xfrm>
          <a:off x="37" y="625304"/>
          <a:ext cx="3613494" cy="259676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i="0" kern="1200" dirty="0"/>
            <a:t>Hypertension:  </a:t>
          </a:r>
          <a:r>
            <a:rPr lang="en-US" sz="1600" b="0" i="0" kern="1200" dirty="0"/>
            <a:t>increased risk x12</a:t>
          </a:r>
          <a:endParaRPr lang="en-US" sz="1600" kern="1200" dirty="0"/>
        </a:p>
        <a:p>
          <a:pPr marL="171450" lvl="1" indent="-171450" algn="l" defTabSz="711200">
            <a:lnSpc>
              <a:spcPct val="90000"/>
            </a:lnSpc>
            <a:spcBef>
              <a:spcPct val="0"/>
            </a:spcBef>
            <a:spcAft>
              <a:spcPct val="15000"/>
            </a:spcAft>
            <a:buChar char="•"/>
          </a:pPr>
          <a:r>
            <a:rPr lang="en-US" sz="1600" b="1" i="0" kern="1200" dirty="0"/>
            <a:t>Cardiomegaly (heavy heart):  </a:t>
          </a:r>
          <a:r>
            <a:rPr lang="en-US" sz="1600" b="0" i="0" kern="1200" dirty="0"/>
            <a:t>increased risk x5</a:t>
          </a:r>
          <a:endParaRPr lang="en-US" sz="1600" kern="1200" dirty="0"/>
        </a:p>
        <a:p>
          <a:pPr marL="171450" lvl="1" indent="-171450" algn="l" defTabSz="711200">
            <a:lnSpc>
              <a:spcPct val="90000"/>
            </a:lnSpc>
            <a:spcBef>
              <a:spcPct val="0"/>
            </a:spcBef>
            <a:spcAft>
              <a:spcPct val="15000"/>
            </a:spcAft>
            <a:buChar char="•"/>
          </a:pPr>
          <a:r>
            <a:rPr lang="en-US" sz="1600" b="1" i="0" kern="1200" dirty="0"/>
            <a:t>History of CVD:  </a:t>
          </a:r>
          <a:r>
            <a:rPr lang="en-US" sz="1600" b="0" i="0" kern="1200" dirty="0"/>
            <a:t>increased risk x7</a:t>
          </a:r>
          <a:endParaRPr lang="en-US" sz="1600" kern="1200" dirty="0"/>
        </a:p>
        <a:p>
          <a:pPr marL="171450" lvl="1" indent="-171450" algn="l" defTabSz="711200">
            <a:lnSpc>
              <a:spcPct val="90000"/>
            </a:lnSpc>
            <a:spcBef>
              <a:spcPct val="0"/>
            </a:spcBef>
            <a:spcAft>
              <a:spcPct val="15000"/>
            </a:spcAft>
            <a:buChar char="•"/>
          </a:pPr>
          <a:r>
            <a:rPr lang="en-US" sz="1600" b="1" i="0" kern="1200" dirty="0"/>
            <a:t>Smoking increased risk:  </a:t>
          </a:r>
          <a:r>
            <a:rPr lang="en-US" sz="1600" b="0" i="0" kern="1200" dirty="0"/>
            <a:t>x3.5</a:t>
          </a:r>
          <a:endParaRPr lang="en-US" sz="1600" kern="1200" dirty="0"/>
        </a:p>
        <a:p>
          <a:pPr marL="171450" lvl="1" indent="-171450" algn="l" defTabSz="711200">
            <a:lnSpc>
              <a:spcPct val="90000"/>
            </a:lnSpc>
            <a:spcBef>
              <a:spcPct val="0"/>
            </a:spcBef>
            <a:spcAft>
              <a:spcPct val="15000"/>
            </a:spcAft>
            <a:buChar char="•"/>
          </a:pPr>
          <a:r>
            <a:rPr lang="en-US" sz="1600" b="1" i="0" kern="1200" dirty="0"/>
            <a:t>Of Sudden Cardiac Deaths (SCD) deaths:  </a:t>
          </a:r>
          <a:r>
            <a:rPr lang="en-US" sz="1600" b="0" i="0" kern="1200" dirty="0"/>
            <a:t>63% were obese</a:t>
          </a:r>
          <a:endParaRPr lang="en-US" sz="1600" kern="1200" dirty="0"/>
        </a:p>
      </dsp:txBody>
      <dsp:txXfrm>
        <a:off x="37" y="625304"/>
        <a:ext cx="3613494" cy="2596769"/>
      </dsp:txXfrm>
    </dsp:sp>
    <dsp:sp modelId="{C0DC3B65-4BB1-4992-AA04-DFC2C9B2DB5D}">
      <dsp:nvSpPr>
        <dsp:cNvPr id="0" name=""/>
        <dsp:cNvSpPr/>
      </dsp:nvSpPr>
      <dsp:spPr>
        <a:xfrm>
          <a:off x="4119421" y="41429"/>
          <a:ext cx="3613494" cy="583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0" i="0" kern="1200" dirty="0"/>
            <a:t>Approximately 10 to 15% higher risk of developing Cancer.</a:t>
          </a:r>
          <a:endParaRPr lang="en-US" sz="1600" kern="1200" dirty="0"/>
        </a:p>
      </dsp:txBody>
      <dsp:txXfrm>
        <a:off x="4119421" y="41429"/>
        <a:ext cx="3613494" cy="583874"/>
      </dsp:txXfrm>
    </dsp:sp>
    <dsp:sp modelId="{5C3AE469-5D08-4EAC-961C-A1FE6EFD43F7}">
      <dsp:nvSpPr>
        <dsp:cNvPr id="0" name=""/>
        <dsp:cNvSpPr/>
      </dsp:nvSpPr>
      <dsp:spPr>
        <a:xfrm>
          <a:off x="4119421" y="625304"/>
          <a:ext cx="3613494" cy="259676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i="0" kern="1200" dirty="0"/>
            <a:t>Colon Cancer:  </a:t>
          </a:r>
          <a:r>
            <a:rPr lang="en-US" sz="1600" b="0" i="0" kern="1200" dirty="0"/>
            <a:t>91% 5-year survival if caught early and 11% if it has already spread</a:t>
          </a:r>
          <a:endParaRPr lang="en-US" sz="1600" kern="1200" dirty="0"/>
        </a:p>
        <a:p>
          <a:pPr marL="171450" lvl="1" indent="-171450" algn="l" defTabSz="711200">
            <a:lnSpc>
              <a:spcPct val="90000"/>
            </a:lnSpc>
            <a:spcBef>
              <a:spcPct val="0"/>
            </a:spcBef>
            <a:spcAft>
              <a:spcPct val="15000"/>
            </a:spcAft>
            <a:buChar char="•"/>
          </a:pPr>
          <a:r>
            <a:rPr lang="en-US" sz="1600" b="1" i="0" kern="1200" dirty="0"/>
            <a:t>Prostate Cancer:  </a:t>
          </a:r>
          <a:r>
            <a:rPr lang="en-US" sz="1600" b="0" i="0" kern="1200" dirty="0"/>
            <a:t>100% 5-year survival if caught early</a:t>
          </a:r>
          <a:endParaRPr lang="en-US" sz="1600" kern="1200" dirty="0"/>
        </a:p>
        <a:p>
          <a:pPr marL="171450" lvl="1" indent="-171450" algn="l" defTabSz="711200">
            <a:lnSpc>
              <a:spcPct val="90000"/>
            </a:lnSpc>
            <a:spcBef>
              <a:spcPct val="0"/>
            </a:spcBef>
            <a:spcAft>
              <a:spcPct val="15000"/>
            </a:spcAft>
            <a:buChar char="•"/>
          </a:pPr>
          <a:r>
            <a:rPr lang="en-US" sz="1600" b="1" i="0" kern="1200" dirty="0"/>
            <a:t>Breast Cancer:  </a:t>
          </a:r>
          <a:r>
            <a:rPr lang="en-US" sz="1600" b="0" i="0" kern="1200" dirty="0"/>
            <a:t>98% 5-year survival if caught early and 15% survival in later stages </a:t>
          </a:r>
          <a:endParaRPr lang="en-US" sz="1600" kern="1200" dirty="0"/>
        </a:p>
        <a:p>
          <a:pPr marL="171450" lvl="1" indent="-171450" algn="l" defTabSz="711200">
            <a:lnSpc>
              <a:spcPct val="90000"/>
            </a:lnSpc>
            <a:spcBef>
              <a:spcPct val="0"/>
            </a:spcBef>
            <a:spcAft>
              <a:spcPct val="15000"/>
            </a:spcAft>
            <a:buChar char="•"/>
          </a:pPr>
          <a:r>
            <a:rPr lang="en-US" sz="1600" b="1" i="0" kern="1200" dirty="0"/>
            <a:t>Bowel Cancer:  </a:t>
          </a:r>
          <a:r>
            <a:rPr lang="en-US" sz="1600" b="0" i="0" kern="1200" dirty="0"/>
            <a:t>9 of 10 will survive 5 years if caught early</a:t>
          </a:r>
          <a:endParaRPr lang="en-US" sz="1600" kern="1200" dirty="0"/>
        </a:p>
      </dsp:txBody>
      <dsp:txXfrm>
        <a:off x="4119421" y="625304"/>
        <a:ext cx="3613494" cy="259676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45D59-AF0B-411F-8FA8-D0C98A9AEB86}" type="datetimeFigureOut">
              <a:rPr lang="en-US" smtClean="0"/>
              <a:t>2/25/2021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1EABB5-14F2-4BB0-A6A2-452F6E94F100}" type="slidenum">
              <a:rPr lang="en-US" smtClean="0"/>
              <a:t>‹#›</a:t>
            </a:fld>
            <a:endParaRPr lang="en-US"/>
          </a:p>
        </p:txBody>
      </p:sp>
    </p:spTree>
    <p:extLst>
      <p:ext uri="{BB962C8B-B14F-4D97-AF65-F5344CB8AC3E}">
        <p14:creationId xmlns:p14="http://schemas.microsoft.com/office/powerpoint/2010/main" val="870856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1</a:t>
            </a:fld>
            <a:endParaRPr lang="en-US"/>
          </a:p>
        </p:txBody>
      </p:sp>
    </p:spTree>
    <p:extLst>
      <p:ext uri="{BB962C8B-B14F-4D97-AF65-F5344CB8AC3E}">
        <p14:creationId xmlns:p14="http://schemas.microsoft.com/office/powerpoint/2010/main" val="2869132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11</a:t>
            </a:fld>
            <a:endParaRPr lang="en-US"/>
          </a:p>
        </p:txBody>
      </p:sp>
    </p:spTree>
    <p:extLst>
      <p:ext uri="{BB962C8B-B14F-4D97-AF65-F5344CB8AC3E}">
        <p14:creationId xmlns:p14="http://schemas.microsoft.com/office/powerpoint/2010/main" val="3181715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p>
        </p:txBody>
      </p:sp>
      <p:sp>
        <p:nvSpPr>
          <p:cNvPr id="4" name="Slide Number Placeholder 3"/>
          <p:cNvSpPr>
            <a:spLocks noGrp="1"/>
          </p:cNvSpPr>
          <p:nvPr>
            <p:ph type="sldNum" sz="quarter" idx="5"/>
          </p:nvPr>
        </p:nvSpPr>
        <p:spPr/>
        <p:txBody>
          <a:bodyPr/>
          <a:lstStyle/>
          <a:p>
            <a:fld id="{131EABB5-14F2-4BB0-A6A2-452F6E94F100}" type="slidenum">
              <a:rPr lang="en-US" smtClean="0"/>
              <a:t>15</a:t>
            </a:fld>
            <a:endParaRPr lang="en-US"/>
          </a:p>
        </p:txBody>
      </p:sp>
    </p:spTree>
    <p:extLst>
      <p:ext uri="{BB962C8B-B14F-4D97-AF65-F5344CB8AC3E}">
        <p14:creationId xmlns:p14="http://schemas.microsoft.com/office/powerpoint/2010/main" val="1520810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16</a:t>
            </a:fld>
            <a:endParaRPr lang="en-US"/>
          </a:p>
        </p:txBody>
      </p:sp>
    </p:spTree>
    <p:extLst>
      <p:ext uri="{BB962C8B-B14F-4D97-AF65-F5344CB8AC3E}">
        <p14:creationId xmlns:p14="http://schemas.microsoft.com/office/powerpoint/2010/main" val="3348425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17</a:t>
            </a:fld>
            <a:endParaRPr lang="en-US"/>
          </a:p>
        </p:txBody>
      </p:sp>
    </p:spTree>
    <p:extLst>
      <p:ext uri="{BB962C8B-B14F-4D97-AF65-F5344CB8AC3E}">
        <p14:creationId xmlns:p14="http://schemas.microsoft.com/office/powerpoint/2010/main" val="3152983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This is the slide to reinforce the following information when talking to your members: </a:t>
            </a:r>
          </a:p>
          <a:p>
            <a:pPr marL="228600" indent="-228600">
              <a:buAutoNum type="arabicPeriod"/>
            </a:pPr>
            <a:r>
              <a:rPr lang="en-US" b="1" dirty="0"/>
              <a:t>Refer to the information found in the Firefighter Toolkit labeled Firefighter Physical NFPA Brochure. There is a lot of information and FAQs that will help you with questions and explanations. Good idea to print a copy for everyone.</a:t>
            </a:r>
          </a:p>
        </p:txBody>
      </p:sp>
      <p:sp>
        <p:nvSpPr>
          <p:cNvPr id="4" name="Slide Number Placeholder 3"/>
          <p:cNvSpPr>
            <a:spLocks noGrp="1"/>
          </p:cNvSpPr>
          <p:nvPr>
            <p:ph type="sldNum" sz="quarter" idx="5"/>
          </p:nvPr>
        </p:nvSpPr>
        <p:spPr/>
        <p:txBody>
          <a:bodyPr/>
          <a:lstStyle/>
          <a:p>
            <a:fld id="{131EABB5-14F2-4BB0-A6A2-452F6E94F100}" type="slidenum">
              <a:rPr lang="en-US" smtClean="0"/>
              <a:t>25</a:t>
            </a:fld>
            <a:endParaRPr lang="en-US"/>
          </a:p>
        </p:txBody>
      </p:sp>
    </p:spTree>
    <p:extLst>
      <p:ext uri="{BB962C8B-B14F-4D97-AF65-F5344CB8AC3E}">
        <p14:creationId xmlns:p14="http://schemas.microsoft.com/office/powerpoint/2010/main" val="2764901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You hear it every day, that there are an estimated 1,160,450 firefighters (career: 345,600; volunteer: 814,850 [2015 numbers]) in the United States. But what you don’t hear is how many firefighters had a fully compliant NFPA 1582 medical examination that year. The challenge is for organizations (career and volunteer) to step up to the plate and have a potential life saving NFPA 1582 physical.</a:t>
            </a:r>
          </a:p>
          <a:p>
            <a:pPr marL="228600" indent="-228600">
              <a:buAutoNum type="arabicPeriod"/>
            </a:pPr>
            <a:r>
              <a:rPr lang="en-US" dirty="0"/>
              <a:t>Let’s start today to transform our organizations by communicating the importance for every firefighter to have a fully complaint NFPA 1582 medical exam this coming year. You can help model the desired change and build a strong crew by personally getting your own fully complaint exam. Then do whatever it takes to get your department members medical exams that meets NFPA 1582. You can help reduce almost 50% or our line-of-duty deaths simply by making sure everyone is able to “Get Checked.” </a:t>
            </a:r>
          </a:p>
        </p:txBody>
      </p:sp>
      <p:sp>
        <p:nvSpPr>
          <p:cNvPr id="4" name="Slide Number Placeholder 3"/>
          <p:cNvSpPr>
            <a:spLocks noGrp="1"/>
          </p:cNvSpPr>
          <p:nvPr>
            <p:ph type="sldNum" sz="quarter" idx="5"/>
          </p:nvPr>
        </p:nvSpPr>
        <p:spPr/>
        <p:txBody>
          <a:bodyPr/>
          <a:lstStyle/>
          <a:p>
            <a:fld id="{131EABB5-14F2-4BB0-A6A2-452F6E94F100}" type="slidenum">
              <a:rPr lang="en-US" smtClean="0"/>
              <a:t>2</a:t>
            </a:fld>
            <a:endParaRPr lang="en-US"/>
          </a:p>
        </p:txBody>
      </p:sp>
    </p:spTree>
    <p:extLst>
      <p:ext uri="{BB962C8B-B14F-4D97-AF65-F5344CB8AC3E}">
        <p14:creationId xmlns:p14="http://schemas.microsoft.com/office/powerpoint/2010/main" val="265337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These are some of the medical issues that can be prevented with an annual NFPA 1582 physical.</a:t>
            </a:r>
          </a:p>
        </p:txBody>
      </p:sp>
      <p:sp>
        <p:nvSpPr>
          <p:cNvPr id="4" name="Slide Number Placeholder 3"/>
          <p:cNvSpPr>
            <a:spLocks noGrp="1"/>
          </p:cNvSpPr>
          <p:nvPr>
            <p:ph type="sldNum" sz="quarter" idx="5"/>
          </p:nvPr>
        </p:nvSpPr>
        <p:spPr/>
        <p:txBody>
          <a:bodyPr/>
          <a:lstStyle/>
          <a:p>
            <a:fld id="{131EABB5-14F2-4BB0-A6A2-452F6E94F100}" type="slidenum">
              <a:rPr lang="en-US" smtClean="0"/>
              <a:t>3</a:t>
            </a:fld>
            <a:endParaRPr lang="en-US"/>
          </a:p>
        </p:txBody>
      </p:sp>
    </p:spTree>
    <p:extLst>
      <p:ext uri="{BB962C8B-B14F-4D97-AF65-F5344CB8AC3E}">
        <p14:creationId xmlns:p14="http://schemas.microsoft.com/office/powerpoint/2010/main" val="1052442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4</a:t>
            </a:fld>
            <a:endParaRPr lang="en-US"/>
          </a:p>
        </p:txBody>
      </p:sp>
    </p:spTree>
    <p:extLst>
      <p:ext uri="{BB962C8B-B14F-4D97-AF65-F5344CB8AC3E}">
        <p14:creationId xmlns:p14="http://schemas.microsoft.com/office/powerpoint/2010/main" val="2199660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This is the “WHY” slide. Explain to members (career and volunteer) why getting a physical is a proactive approach to them being healthy and leaving the FD the way they started!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dirty="0"/>
              <a:t>The physical isn’t meant to discourage or oust anyone. It’s meant to ensure that firefighters and EMS personnel who want to serve are able to do so for as long they want to, within the parameters of safety. Many fire companies and emergency services have had great success with their NFPA physical program. They have not seen a decrease in job applicants or volunteerism as a result of implementing this essential wellness initiative.</a:t>
            </a:r>
          </a:p>
          <a:p>
            <a:pPr marL="228600" indent="-228600">
              <a:buAutoNum type="arabicPeriod"/>
            </a:pP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5</a:t>
            </a:fld>
            <a:endParaRPr lang="en-US"/>
          </a:p>
        </p:txBody>
      </p:sp>
    </p:spTree>
    <p:extLst>
      <p:ext uri="{BB962C8B-B14F-4D97-AF65-F5344CB8AC3E}">
        <p14:creationId xmlns:p14="http://schemas.microsoft.com/office/powerpoint/2010/main" val="2001502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1EABB5-14F2-4BB0-A6A2-452F6E94F100}" type="slidenum">
              <a:rPr lang="en-US" smtClean="0"/>
              <a:t>6</a:t>
            </a:fld>
            <a:endParaRPr lang="en-US"/>
          </a:p>
        </p:txBody>
      </p:sp>
    </p:spTree>
    <p:extLst>
      <p:ext uri="{BB962C8B-B14F-4D97-AF65-F5344CB8AC3E}">
        <p14:creationId xmlns:p14="http://schemas.microsoft.com/office/powerpoint/2010/main" val="1606307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purposes of an annual medical physical are not limited to the bullets on this slide.</a:t>
            </a:r>
          </a:p>
        </p:txBody>
      </p:sp>
      <p:sp>
        <p:nvSpPr>
          <p:cNvPr id="4" name="Slide Number Placeholder 3"/>
          <p:cNvSpPr>
            <a:spLocks noGrp="1"/>
          </p:cNvSpPr>
          <p:nvPr>
            <p:ph type="sldNum" sz="quarter" idx="5"/>
          </p:nvPr>
        </p:nvSpPr>
        <p:spPr/>
        <p:txBody>
          <a:bodyPr/>
          <a:lstStyle/>
          <a:p>
            <a:fld id="{131EABB5-14F2-4BB0-A6A2-452F6E94F100}" type="slidenum">
              <a:rPr lang="en-US" smtClean="0"/>
              <a:t>7</a:t>
            </a:fld>
            <a:endParaRPr lang="en-US"/>
          </a:p>
        </p:txBody>
      </p:sp>
    </p:spTree>
    <p:extLst>
      <p:ext uri="{BB962C8B-B14F-4D97-AF65-F5344CB8AC3E}">
        <p14:creationId xmlns:p14="http://schemas.microsoft.com/office/powerpoint/2010/main" val="558010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purposes of an annual medical physical are not limited to the bullets on this slide.</a:t>
            </a:r>
          </a:p>
        </p:txBody>
      </p:sp>
      <p:sp>
        <p:nvSpPr>
          <p:cNvPr id="4" name="Slide Number Placeholder 3"/>
          <p:cNvSpPr>
            <a:spLocks noGrp="1"/>
          </p:cNvSpPr>
          <p:nvPr>
            <p:ph type="sldNum" sz="quarter" idx="5"/>
          </p:nvPr>
        </p:nvSpPr>
        <p:spPr/>
        <p:txBody>
          <a:bodyPr/>
          <a:lstStyle/>
          <a:p>
            <a:fld id="{131EABB5-14F2-4BB0-A6A2-452F6E94F100}" type="slidenum">
              <a:rPr lang="en-US" smtClean="0"/>
              <a:t>8</a:t>
            </a:fld>
            <a:endParaRPr lang="en-US"/>
          </a:p>
        </p:txBody>
      </p:sp>
    </p:spTree>
    <p:extLst>
      <p:ext uri="{BB962C8B-B14F-4D97-AF65-F5344CB8AC3E}">
        <p14:creationId xmlns:p14="http://schemas.microsoft.com/office/powerpoint/2010/main" val="2796259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Reinforce that NFPA 1582 is to not get rid of members. It is designed as a proactive approach to ensure members are healthy and determine any underlying medical conditions, they may not know they have.</a:t>
            </a:r>
          </a:p>
        </p:txBody>
      </p:sp>
      <p:sp>
        <p:nvSpPr>
          <p:cNvPr id="4" name="Slide Number Placeholder 3"/>
          <p:cNvSpPr>
            <a:spLocks noGrp="1"/>
          </p:cNvSpPr>
          <p:nvPr>
            <p:ph type="sldNum" sz="quarter" idx="5"/>
          </p:nvPr>
        </p:nvSpPr>
        <p:spPr/>
        <p:txBody>
          <a:bodyPr/>
          <a:lstStyle/>
          <a:p>
            <a:fld id="{131EABB5-14F2-4BB0-A6A2-452F6E94F100}" type="slidenum">
              <a:rPr lang="en-US" smtClean="0"/>
              <a:t>10</a:t>
            </a:fld>
            <a:endParaRPr lang="en-US"/>
          </a:p>
        </p:txBody>
      </p:sp>
    </p:spTree>
    <p:extLst>
      <p:ext uri="{BB962C8B-B14F-4D97-AF65-F5344CB8AC3E}">
        <p14:creationId xmlns:p14="http://schemas.microsoft.com/office/powerpoint/2010/main" val="28849953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8F18378-5ECB-E942-AB88-6A56C8FCA88E}"/>
              </a:ext>
            </a:extLst>
          </p:cNvPr>
          <p:cNvSpPr/>
          <p:nvPr userDrawn="1"/>
        </p:nvSpPr>
        <p:spPr>
          <a:xfrm>
            <a:off x="0" y="-1"/>
            <a:ext cx="9144000" cy="2875547"/>
          </a:xfrm>
          <a:prstGeom prst="rect">
            <a:avLst/>
          </a:prstGeom>
          <a:solidFill>
            <a:srgbClr val="034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 Single Corner Rectangle 10">
            <a:extLst>
              <a:ext uri="{FF2B5EF4-FFF2-40B4-BE49-F238E27FC236}">
                <a16:creationId xmlns:a16="http://schemas.microsoft.com/office/drawing/2014/main" id="{F46FA36F-AFD3-F246-B0B7-E12CBB5ED6AF}"/>
              </a:ext>
            </a:extLst>
          </p:cNvPr>
          <p:cNvSpPr/>
          <p:nvPr userDrawn="1"/>
        </p:nvSpPr>
        <p:spPr>
          <a:xfrm rot="5400000">
            <a:off x="553451" y="-120318"/>
            <a:ext cx="2159668" cy="2400303"/>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45167" y="3498344"/>
            <a:ext cx="8357136" cy="885963"/>
          </a:xfrm>
        </p:spPr>
        <p:txBody>
          <a:bodyPr lIns="0" tIns="0" rIns="0" bIns="0" anchor="t" anchorCtr="0">
            <a:noAutofit/>
          </a:bodyPr>
          <a:lstStyle>
            <a:lvl1pPr algn="l">
              <a:defRPr sz="3500" b="1" i="0">
                <a:solidFill>
                  <a:srgbClr val="FF0000"/>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Click to edit Master title style</a:t>
            </a:r>
          </a:p>
        </p:txBody>
      </p:sp>
      <p:sp>
        <p:nvSpPr>
          <p:cNvPr id="3" name="Subtitle 2"/>
          <p:cNvSpPr>
            <a:spLocks noGrp="1"/>
          </p:cNvSpPr>
          <p:nvPr>
            <p:ph type="subTitle" idx="1"/>
          </p:nvPr>
        </p:nvSpPr>
        <p:spPr>
          <a:xfrm>
            <a:off x="445167" y="4116443"/>
            <a:ext cx="6858000" cy="455558"/>
          </a:xfrm>
        </p:spPr>
        <p:txBody>
          <a:bodyPr lIns="0" tIns="0" rIns="0" bIns="0"/>
          <a:lstStyle>
            <a:lvl1pPr marL="0" indent="0" algn="l">
              <a:buNone/>
              <a:defRPr sz="1800" b="0" i="0">
                <a:latin typeface="Helvetica Light" panose="020B0403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8" name="Date Placeholder 3">
            <a:extLst>
              <a:ext uri="{FF2B5EF4-FFF2-40B4-BE49-F238E27FC236}">
                <a16:creationId xmlns:a16="http://schemas.microsoft.com/office/drawing/2014/main" id="{6D284AF9-7850-CC44-9BF8-D5DCD228CAED}"/>
              </a:ext>
            </a:extLst>
          </p:cNvPr>
          <p:cNvSpPr>
            <a:spLocks noGrp="1"/>
          </p:cNvSpPr>
          <p:nvPr>
            <p:ph type="dt" sz="half" idx="10"/>
          </p:nvPr>
        </p:nvSpPr>
        <p:spPr>
          <a:xfrm>
            <a:off x="445167" y="4728562"/>
            <a:ext cx="2057400" cy="273844"/>
          </a:xfrm>
        </p:spPr>
        <p:txBody>
          <a:bodyPr lIns="0" tIns="0" rIns="0" bIns="0" anchor="t" anchorCtr="0"/>
          <a:lstStyle>
            <a:lvl1pPr>
              <a:defRPr b="0" i="0">
                <a:latin typeface="Helvetica" pitchFamily="2" charset="0"/>
              </a:defRPr>
            </a:lvl1pPr>
          </a:lstStyle>
          <a:p>
            <a:fld id="{D3AD62C9-0F48-694D-9E14-4BD92DC625EA}" type="datetimeFigureOut">
              <a:rPr lang="en-US" smtClean="0"/>
              <a:pPr/>
              <a:t>2/25/2021</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6BB91F3E-3A44-0645-81E0-4226D26B0E0A}"/>
              </a:ext>
            </a:extLst>
          </p:cNvPr>
          <p:cNvPicPr>
            <a:picLocks noChangeAspect="1"/>
          </p:cNvPicPr>
          <p:nvPr userDrawn="1"/>
        </p:nvPicPr>
        <p:blipFill rotWithShape="1">
          <a:blip r:embed="rId2"/>
          <a:srcRect t="54503" b="40640"/>
          <a:stretch/>
        </p:blipFill>
        <p:spPr>
          <a:xfrm>
            <a:off x="0" y="2814568"/>
            <a:ext cx="9141291" cy="249818"/>
          </a:xfrm>
          <a:prstGeom prst="rect">
            <a:avLst/>
          </a:prstGeom>
        </p:spPr>
      </p:pic>
      <p:pic>
        <p:nvPicPr>
          <p:cNvPr id="10" name="Picture 9" descr="A close up of a sign&#10;&#10;Description automatically generated">
            <a:extLst>
              <a:ext uri="{FF2B5EF4-FFF2-40B4-BE49-F238E27FC236}">
                <a16:creationId xmlns:a16="http://schemas.microsoft.com/office/drawing/2014/main" id="{ECB9E378-79BE-A54E-BB2E-6B8B94D063BC}"/>
              </a:ext>
            </a:extLst>
          </p:cNvPr>
          <p:cNvPicPr>
            <a:picLocks noChangeAspect="1"/>
          </p:cNvPicPr>
          <p:nvPr userDrawn="1"/>
        </p:nvPicPr>
        <p:blipFill rotWithShape="1">
          <a:blip r:embed="rId3"/>
          <a:srcRect b="8038"/>
          <a:stretch/>
        </p:blipFill>
        <p:spPr>
          <a:xfrm>
            <a:off x="625639" y="256009"/>
            <a:ext cx="2009987" cy="1717170"/>
          </a:xfrm>
          <a:prstGeom prst="rect">
            <a:avLst/>
          </a:prstGeom>
        </p:spPr>
      </p:pic>
    </p:spTree>
    <p:extLst>
      <p:ext uri="{BB962C8B-B14F-4D97-AF65-F5344CB8AC3E}">
        <p14:creationId xmlns:p14="http://schemas.microsoft.com/office/powerpoint/2010/main" val="4210708327"/>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6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3AD62C9-0F48-694D-9E14-4BD92DC625EA}" type="datetimeFigureOut">
              <a:rPr lang="en-US" smtClean="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354880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AD62C9-0F48-694D-9E14-4BD92DC625EA}"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341614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AD62C9-0F48-694D-9E14-4BD92DC625EA}"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68150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0FD2E3B-992A-6A49-B471-A083643050FD}"/>
              </a:ext>
            </a:extLst>
          </p:cNvPr>
          <p:cNvSpPr/>
          <p:nvPr userDrawn="1"/>
        </p:nvSpPr>
        <p:spPr>
          <a:xfrm>
            <a:off x="0" y="0"/>
            <a:ext cx="9144000" cy="1034716"/>
          </a:xfrm>
          <a:prstGeom prst="rect">
            <a:avLst/>
          </a:prstGeom>
          <a:solidFill>
            <a:srgbClr val="F0BF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39892" y="9149"/>
            <a:ext cx="7886700" cy="1020754"/>
          </a:xfrm>
        </p:spPr>
        <p:txBody>
          <a:bodyPr lIns="0" tIns="0" rIns="0" bIns="0">
            <a:normAutofit/>
          </a:bodyPr>
          <a:lstStyle>
            <a:lvl1pPr>
              <a:defRPr sz="2800" b="1" i="0">
                <a:solidFill>
                  <a:srgbClr val="225B36"/>
                </a:solidFill>
                <a:latin typeface="Helvetica" pitchFamily="2" charset="0"/>
              </a:defRPr>
            </a:lvl1pPr>
          </a:lstStyle>
          <a:p>
            <a:r>
              <a:rPr lang="en-US" dirty="0"/>
              <a:t>Click to edit Master title style</a:t>
            </a:r>
          </a:p>
        </p:txBody>
      </p:sp>
      <p:sp>
        <p:nvSpPr>
          <p:cNvPr id="3" name="Content Placeholder 2"/>
          <p:cNvSpPr>
            <a:spLocks noGrp="1"/>
          </p:cNvSpPr>
          <p:nvPr>
            <p:ph idx="1"/>
          </p:nvPr>
        </p:nvSpPr>
        <p:spPr>
          <a:xfrm>
            <a:off x="339892" y="1369219"/>
            <a:ext cx="7886700" cy="3263504"/>
          </a:xfrm>
        </p:spPr>
        <p:txBody>
          <a:bodyPr lIns="0" tIns="0" rIns="0" bIns="0"/>
          <a:lstStyle>
            <a:lvl1pPr>
              <a:buClr>
                <a:srgbClr val="225B36"/>
              </a:buClr>
              <a:defRPr b="0" i="0">
                <a:latin typeface="Helvetica Light" panose="020B0403020202020204" pitchFamily="34" charset="0"/>
              </a:defRPr>
            </a:lvl1pPr>
            <a:lvl2pPr>
              <a:defRPr b="0" i="0">
                <a:latin typeface="Helvetica Light" panose="020B0403020202020204" pitchFamily="34" charset="0"/>
              </a:defRPr>
            </a:lvl2pPr>
            <a:lvl3pPr>
              <a:defRPr b="0" i="0">
                <a:latin typeface="Helvetica Light" panose="020B0403020202020204" pitchFamily="34" charset="0"/>
              </a:defRPr>
            </a:lvl3pPr>
            <a:lvl4pPr>
              <a:defRPr b="0" i="0">
                <a:latin typeface="Helvetica Light" panose="020B0403020202020204" pitchFamily="34" charset="0"/>
              </a:defRPr>
            </a:lvl4pPr>
            <a:lvl5pPr>
              <a:defRPr b="0" i="0">
                <a:latin typeface="Helvetica Light" panose="020B04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0091" y="4908633"/>
            <a:ext cx="2057400" cy="273844"/>
          </a:xfrm>
        </p:spPr>
        <p:txBody>
          <a:bodyPr lIns="0" tIns="0" rIns="0" bIns="0" anchor="t" anchorCtr="0"/>
          <a:lstStyle>
            <a:lvl1pPr algn="l">
              <a:defRPr>
                <a:solidFill>
                  <a:schemeClr val="bg1"/>
                </a:solidFill>
              </a:defRPr>
            </a:lvl1pPr>
          </a:lstStyle>
          <a:p>
            <a:fld id="{E2C3810C-AF9A-EA4F-8CFE-1E408B83C6C7}" type="slidenum">
              <a:rPr lang="en-US" smtClean="0"/>
              <a:pPr/>
              <a:t>‹#›</a:t>
            </a:fld>
            <a:endParaRPr lang="en-US" dirty="0"/>
          </a:p>
        </p:txBody>
      </p:sp>
    </p:spTree>
    <p:extLst>
      <p:ext uri="{BB962C8B-B14F-4D97-AF65-F5344CB8AC3E}">
        <p14:creationId xmlns:p14="http://schemas.microsoft.com/office/powerpoint/2010/main" val="294210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034F00"/>
        </a:solidFill>
        <a:effectLst/>
      </p:bgPr>
    </p:bg>
    <p:spTree>
      <p:nvGrpSpPr>
        <p:cNvPr id="1" name=""/>
        <p:cNvGrpSpPr/>
        <p:nvPr/>
      </p:nvGrpSpPr>
      <p:grpSpPr>
        <a:xfrm>
          <a:off x="0" y="0"/>
          <a:ext cx="0" cy="0"/>
          <a:chOff x="0" y="0"/>
          <a:chExt cx="0" cy="0"/>
        </a:xfrm>
      </p:grpSpPr>
      <p:pic>
        <p:nvPicPr>
          <p:cNvPr id="6" name="Picture 5" descr="A picture containing drawing&#10;&#10;Description automatically generated">
            <a:extLst>
              <a:ext uri="{FF2B5EF4-FFF2-40B4-BE49-F238E27FC236}">
                <a16:creationId xmlns:a16="http://schemas.microsoft.com/office/drawing/2014/main" id="{4C177E24-B4AD-0042-A2A9-AF18C320BFC7}"/>
              </a:ext>
            </a:extLst>
          </p:cNvPr>
          <p:cNvPicPr>
            <a:picLocks noChangeAspect="1"/>
          </p:cNvPicPr>
          <p:nvPr userDrawn="1"/>
        </p:nvPicPr>
        <p:blipFill rotWithShape="1">
          <a:blip r:embed="rId2"/>
          <a:srcRect t="94261"/>
          <a:stretch/>
        </p:blipFill>
        <p:spPr>
          <a:xfrm>
            <a:off x="1354" y="4848330"/>
            <a:ext cx="9141291" cy="295170"/>
          </a:xfrm>
          <a:prstGeom prst="rect">
            <a:avLst/>
          </a:prstGeom>
        </p:spPr>
      </p:pic>
      <p:sp>
        <p:nvSpPr>
          <p:cNvPr id="7" name="Title 1">
            <a:extLst>
              <a:ext uri="{FF2B5EF4-FFF2-40B4-BE49-F238E27FC236}">
                <a16:creationId xmlns:a16="http://schemas.microsoft.com/office/drawing/2014/main" id="{5ABA4A75-4E52-5545-B846-B32B65AE7414}"/>
              </a:ext>
            </a:extLst>
          </p:cNvPr>
          <p:cNvSpPr>
            <a:spLocks noGrp="1"/>
          </p:cNvSpPr>
          <p:nvPr>
            <p:ph type="title" hasCustomPrompt="1"/>
          </p:nvPr>
        </p:nvSpPr>
        <p:spPr>
          <a:xfrm>
            <a:off x="339892" y="1827901"/>
            <a:ext cx="7886700" cy="1020754"/>
          </a:xfrm>
        </p:spPr>
        <p:txBody>
          <a:bodyPr lIns="0" tIns="0" rIns="0" bIns="0">
            <a:normAutofit/>
          </a:bodyPr>
          <a:lstStyle>
            <a:lvl1pPr>
              <a:defRPr sz="4400" b="1" i="0">
                <a:solidFill>
                  <a:schemeClr val="bg1"/>
                </a:solidFill>
                <a:latin typeface="Relation" panose="03060000000000000000" pitchFamily="66" charset="77"/>
              </a:defRPr>
            </a:lvl1pPr>
          </a:lstStyle>
          <a:p>
            <a:r>
              <a:rPr lang="en-US" dirty="0"/>
              <a:t>Slide Divider</a:t>
            </a:r>
          </a:p>
        </p:txBody>
      </p:sp>
    </p:spTree>
    <p:extLst>
      <p:ext uri="{BB962C8B-B14F-4D97-AF65-F5344CB8AC3E}">
        <p14:creationId xmlns:p14="http://schemas.microsoft.com/office/powerpoint/2010/main" val="375312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3A609D-C1F5-8D45-8C36-25BDC2635AA2}"/>
              </a:ext>
            </a:extLst>
          </p:cNvPr>
          <p:cNvSpPr txBox="1"/>
          <p:nvPr userDrawn="1"/>
        </p:nvSpPr>
        <p:spPr>
          <a:xfrm>
            <a:off x="482321" y="3336054"/>
            <a:ext cx="6375679" cy="2154436"/>
          </a:xfrm>
          <a:prstGeom prst="rect">
            <a:avLst/>
          </a:prstGeom>
          <a:noFill/>
        </p:spPr>
        <p:txBody>
          <a:bodyPr wrap="square" lIns="0" tIns="0" rIns="0" bIns="0" rtlCol="0">
            <a:spAutoFit/>
          </a:bodyPr>
          <a:lstStyle/>
          <a:p>
            <a:r>
              <a:rPr lang="en-US" sz="1500" b="1" i="0" kern="1200" dirty="0">
                <a:solidFill>
                  <a:srgbClr val="034F00"/>
                </a:solidFill>
                <a:effectLst/>
                <a:latin typeface="Helvetica" pitchFamily="2" charset="0"/>
                <a:ea typeface="+mn-ea"/>
                <a:cs typeface="+mn-cs"/>
              </a:rPr>
              <a:t>First Responder Center for Excellence</a:t>
            </a:r>
          </a:p>
          <a:p>
            <a:r>
              <a:rPr lang="en-US" sz="1300" b="0" i="0" kern="1200" dirty="0">
                <a:solidFill>
                  <a:schemeClr val="tx1"/>
                </a:solidFill>
                <a:effectLst/>
                <a:latin typeface="Helvetica" pitchFamily="2" charset="0"/>
                <a:ea typeface="+mn-ea"/>
                <a:cs typeface="+mn-cs"/>
              </a:rPr>
              <a:t>2130 Priest Bridge Drive, Suite 11</a:t>
            </a:r>
          </a:p>
          <a:p>
            <a:r>
              <a:rPr lang="en-US" sz="1300" b="0" i="0" kern="1200" dirty="0">
                <a:solidFill>
                  <a:schemeClr val="tx1"/>
                </a:solidFill>
                <a:effectLst/>
                <a:latin typeface="Helvetica" pitchFamily="2" charset="0"/>
                <a:ea typeface="+mn-ea"/>
                <a:cs typeface="+mn-cs"/>
              </a:rPr>
              <a:t>Crofton, MD 21114</a:t>
            </a:r>
          </a:p>
          <a:p>
            <a:r>
              <a:rPr lang="en-US" sz="1300" b="0" i="0" kern="1200" dirty="0">
                <a:solidFill>
                  <a:schemeClr val="tx1"/>
                </a:solidFill>
                <a:effectLst/>
                <a:latin typeface="Helvetica" pitchFamily="2" charset="0"/>
                <a:ea typeface="+mn-ea"/>
                <a:cs typeface="+mn-cs"/>
              </a:rPr>
              <a:t>Phone: 443-302-2915 </a:t>
            </a:r>
          </a:p>
          <a:p>
            <a:r>
              <a:rPr lang="en-US" sz="1300" b="0" i="0" kern="1200" dirty="0">
                <a:solidFill>
                  <a:schemeClr val="tx1"/>
                </a:solidFill>
                <a:effectLst/>
                <a:latin typeface="Helvetica" pitchFamily="2" charset="0"/>
                <a:ea typeface="+mn-ea"/>
                <a:cs typeface="+mn-cs"/>
              </a:rPr>
              <a:t>Fax: 410-721-6213</a:t>
            </a:r>
          </a:p>
          <a:p>
            <a:endParaRPr lang="en-US" sz="1300" b="0" i="0" kern="1200" dirty="0">
              <a:solidFill>
                <a:schemeClr val="tx1"/>
              </a:solidFill>
              <a:effectLst/>
              <a:latin typeface="Helvetica" pitchFamily="2" charset="0"/>
              <a:ea typeface="+mn-ea"/>
              <a:cs typeface="+mn-cs"/>
            </a:endParaRPr>
          </a:p>
          <a:p>
            <a:r>
              <a:rPr lang="en-US" sz="1500" b="1" i="0" kern="1200" dirty="0">
                <a:solidFill>
                  <a:srgbClr val="D71B31"/>
                </a:solidFill>
                <a:effectLst/>
                <a:latin typeface="Helvetica" pitchFamily="2" charset="0"/>
                <a:ea typeface="+mn-ea"/>
                <a:cs typeface="+mn-cs"/>
              </a:rPr>
              <a:t>firstrespondercenter.org</a:t>
            </a:r>
          </a:p>
          <a:p>
            <a:br>
              <a:rPr lang="en-US" sz="1500" b="1" i="0" kern="1200" dirty="0">
                <a:solidFill>
                  <a:schemeClr val="tx1"/>
                </a:solidFill>
                <a:effectLst/>
                <a:latin typeface="Helvetica" pitchFamily="2" charset="0"/>
                <a:ea typeface="+mn-ea"/>
                <a:cs typeface="+mn-cs"/>
              </a:rPr>
            </a:br>
            <a:endParaRPr lang="en-US" sz="1500" b="1" i="0" kern="1200" dirty="0">
              <a:solidFill>
                <a:schemeClr val="tx1"/>
              </a:solidFill>
              <a:effectLst/>
              <a:latin typeface="Helvetica" pitchFamily="2" charset="0"/>
              <a:ea typeface="+mn-ea"/>
              <a:cs typeface="+mn-cs"/>
            </a:endParaRPr>
          </a:p>
          <a:p>
            <a:endParaRPr lang="en-US" sz="1500" b="1" i="0" dirty="0">
              <a:latin typeface="Helvetica" pitchFamily="2" charset="0"/>
            </a:endParaRPr>
          </a:p>
        </p:txBody>
      </p:sp>
      <p:sp>
        <p:nvSpPr>
          <p:cNvPr id="3" name="Rectangle 2">
            <a:extLst>
              <a:ext uri="{FF2B5EF4-FFF2-40B4-BE49-F238E27FC236}">
                <a16:creationId xmlns:a16="http://schemas.microsoft.com/office/drawing/2014/main" id="{82263002-5534-B749-9F36-7DD1AFEACCB3}"/>
              </a:ext>
            </a:extLst>
          </p:cNvPr>
          <p:cNvSpPr/>
          <p:nvPr userDrawn="1"/>
        </p:nvSpPr>
        <p:spPr>
          <a:xfrm>
            <a:off x="0" y="-1"/>
            <a:ext cx="9144000" cy="2875547"/>
          </a:xfrm>
          <a:prstGeom prst="rect">
            <a:avLst/>
          </a:prstGeom>
          <a:solidFill>
            <a:srgbClr val="034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drawing&#10;&#10;Description automatically generated">
            <a:extLst>
              <a:ext uri="{FF2B5EF4-FFF2-40B4-BE49-F238E27FC236}">
                <a16:creationId xmlns:a16="http://schemas.microsoft.com/office/drawing/2014/main" id="{B6BA2323-7B8C-D244-BF4F-5428808369FA}"/>
              </a:ext>
            </a:extLst>
          </p:cNvPr>
          <p:cNvPicPr>
            <a:picLocks noChangeAspect="1"/>
          </p:cNvPicPr>
          <p:nvPr userDrawn="1"/>
        </p:nvPicPr>
        <p:blipFill rotWithShape="1">
          <a:blip r:embed="rId2"/>
          <a:srcRect t="54503" b="40640"/>
          <a:stretch/>
        </p:blipFill>
        <p:spPr>
          <a:xfrm>
            <a:off x="0" y="2814568"/>
            <a:ext cx="9141291" cy="249818"/>
          </a:xfrm>
          <a:prstGeom prst="rect">
            <a:avLst/>
          </a:prstGeom>
        </p:spPr>
      </p:pic>
      <p:sp>
        <p:nvSpPr>
          <p:cNvPr id="8" name="Round Single Corner Rectangle 7">
            <a:extLst>
              <a:ext uri="{FF2B5EF4-FFF2-40B4-BE49-F238E27FC236}">
                <a16:creationId xmlns:a16="http://schemas.microsoft.com/office/drawing/2014/main" id="{5853F539-FCF7-EA40-92AC-0F9E1C4C1D02}"/>
              </a:ext>
            </a:extLst>
          </p:cNvPr>
          <p:cNvSpPr/>
          <p:nvPr userDrawn="1"/>
        </p:nvSpPr>
        <p:spPr>
          <a:xfrm rot="5400000">
            <a:off x="553451" y="-120318"/>
            <a:ext cx="2159668" cy="2400303"/>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 close up of a sign&#10;&#10;Description automatically generated">
            <a:extLst>
              <a:ext uri="{FF2B5EF4-FFF2-40B4-BE49-F238E27FC236}">
                <a16:creationId xmlns:a16="http://schemas.microsoft.com/office/drawing/2014/main" id="{4C201D20-5BEE-2343-9012-476CE85BFB2D}"/>
              </a:ext>
            </a:extLst>
          </p:cNvPr>
          <p:cNvPicPr>
            <a:picLocks noChangeAspect="1"/>
          </p:cNvPicPr>
          <p:nvPr userDrawn="1"/>
        </p:nvPicPr>
        <p:blipFill rotWithShape="1">
          <a:blip r:embed="rId3"/>
          <a:srcRect b="8038"/>
          <a:stretch/>
        </p:blipFill>
        <p:spPr>
          <a:xfrm>
            <a:off x="625639" y="256009"/>
            <a:ext cx="2009987" cy="1717170"/>
          </a:xfrm>
          <a:prstGeom prst="rect">
            <a:avLst/>
          </a:prstGeom>
        </p:spPr>
      </p:pic>
    </p:spTree>
    <p:extLst>
      <p:ext uri="{BB962C8B-B14F-4D97-AF65-F5344CB8AC3E}">
        <p14:creationId xmlns:p14="http://schemas.microsoft.com/office/powerpoint/2010/main" val="1971477074"/>
      </p:ext>
    </p:extLst>
  </p:cSld>
  <p:clrMapOvr>
    <a:masterClrMapping/>
  </p:clrMapOvr>
  <p:extLst>
    <p:ext uri="{DCECCB84-F9BA-43D5-87BE-67443E8EF086}">
      <p15:sldGuideLst xmlns:p15="http://schemas.microsoft.com/office/powerpoint/2012/main">
        <p15:guide id="1" orient="horz" pos="1620">
          <p15:clr>
            <a:srgbClr val="FBAE40"/>
          </p15:clr>
        </p15:guide>
        <p15:guide id="2" pos="26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AD62C9-0F48-694D-9E14-4BD92DC625EA}"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362952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AD62C9-0F48-694D-9E14-4BD92DC625EA}" type="datetimeFigureOut">
              <a:rPr lang="en-US" smtClean="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1681199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AD62C9-0F48-694D-9E14-4BD92DC625EA}" type="datetimeFigureOut">
              <a:rPr lang="en-US" smtClean="0"/>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3506475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AD62C9-0F48-694D-9E14-4BD92DC625EA}" type="datetimeFigureOut">
              <a:rPr lang="en-US" smtClean="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53452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3AD62C9-0F48-694D-9E14-4BD92DC625EA}" type="datetimeFigureOut">
              <a:rPr lang="en-US" smtClean="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C3810C-AF9A-EA4F-8CFE-1E408B83C6C7}" type="slidenum">
              <a:rPr lang="en-US" smtClean="0"/>
              <a:t>‹#›</a:t>
            </a:fld>
            <a:endParaRPr lang="en-US" dirty="0"/>
          </a:p>
        </p:txBody>
      </p:sp>
    </p:spTree>
    <p:extLst>
      <p:ext uri="{BB962C8B-B14F-4D97-AF65-F5344CB8AC3E}">
        <p14:creationId xmlns:p14="http://schemas.microsoft.com/office/powerpoint/2010/main" val="2781501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3AD62C9-0F48-694D-9E14-4BD92DC625EA}" type="datetimeFigureOut">
              <a:rPr lang="en-US" smtClean="0"/>
              <a:t>2/25/2021</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2C3810C-AF9A-EA4F-8CFE-1E408B83C6C7}" type="slidenum">
              <a:rPr lang="en-US" smtClean="0"/>
              <a:t>‹#›</a:t>
            </a:fld>
            <a:endParaRPr lang="en-US" dirty="0"/>
          </a:p>
        </p:txBody>
      </p:sp>
    </p:spTree>
    <p:extLst>
      <p:ext uri="{BB962C8B-B14F-4D97-AF65-F5344CB8AC3E}">
        <p14:creationId xmlns:p14="http://schemas.microsoft.com/office/powerpoint/2010/main" val="4089184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72" r:id="rId4"/>
    <p:sldLayoutId id="2147483663" r:id="rId5"/>
    <p:sldLayoutId id="2147483664" r:id="rId6"/>
    <p:sldLayoutId id="2147483665" r:id="rId7"/>
    <p:sldLayoutId id="2147483666"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www.osha.gov/laws-regs/regulations/standardnumber/1910" TargetMode="External"/><Relationship Id="rId7" Type="http://schemas.openxmlformats.org/officeDocument/2006/relationships/hyperlink" Target="http://www.fstaresearch.org/" TargetMode="External"/><Relationship Id="rId2" Type="http://schemas.openxmlformats.org/officeDocument/2006/relationships/hyperlink" Target="http://www.nfpa.org/" TargetMode="External"/><Relationship Id="rId1" Type="http://schemas.openxmlformats.org/officeDocument/2006/relationships/slideLayout" Target="../slideLayouts/slideLayout2.xml"/><Relationship Id="rId6" Type="http://schemas.openxmlformats.org/officeDocument/2006/relationships/hyperlink" Target="http://www.usfa.fema.gov/operations/ops_wellness_fitness.html" TargetMode="External"/><Relationship Id="rId5" Type="http://schemas.openxmlformats.org/officeDocument/2006/relationships/hyperlink" Target="http://www.healthy-firefighter.org/start-a-program" TargetMode="External"/><Relationship Id="rId4" Type="http://schemas.openxmlformats.org/officeDocument/2006/relationships/hyperlink" Target="http://www.firstrespondercenter.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ECF56-70D7-CE47-890C-483B9A21B3E9}"/>
              </a:ext>
            </a:extLst>
          </p:cNvPr>
          <p:cNvSpPr>
            <a:spLocks noGrp="1"/>
          </p:cNvSpPr>
          <p:nvPr>
            <p:ph type="ctrTitle"/>
          </p:nvPr>
        </p:nvSpPr>
        <p:spPr>
          <a:xfrm>
            <a:off x="494403" y="3369056"/>
            <a:ext cx="8357136" cy="2042920"/>
          </a:xfrm>
        </p:spPr>
        <p:txBody>
          <a:bodyPr/>
          <a:lstStyle/>
          <a:p>
            <a:pPr algn="ctr"/>
            <a:r>
              <a:rPr lang="en-US" sz="3200" b="1" i="0" u="none" strike="noStrike" baseline="0" dirty="0">
                <a:solidFill>
                  <a:schemeClr val="tx1"/>
                </a:solidFill>
                <a:latin typeface="Helvetica Neue" panose="02000503000000020004"/>
              </a:rPr>
              <a:t>NFPA</a:t>
            </a:r>
            <a:r>
              <a:rPr lang="en-US" sz="3200" b="1" i="0" u="none" strike="noStrike" baseline="30000" dirty="0">
                <a:solidFill>
                  <a:schemeClr val="tx1"/>
                </a:solidFill>
                <a:latin typeface="Helvetica Neue" panose="02000503000000020004"/>
              </a:rPr>
              <a:t>®</a:t>
            </a:r>
            <a:r>
              <a:rPr lang="en-US" sz="3200" b="1" i="0" u="none" strike="noStrike" baseline="0" dirty="0">
                <a:solidFill>
                  <a:schemeClr val="tx1"/>
                </a:solidFill>
                <a:latin typeface="Helvetica Neue" panose="02000503000000020004"/>
              </a:rPr>
              <a:t> 1582 </a:t>
            </a:r>
            <a:br>
              <a:rPr lang="en-US" sz="3200" b="1" i="0" u="none" strike="noStrike" baseline="0" dirty="0">
                <a:solidFill>
                  <a:schemeClr val="tx1"/>
                </a:solidFill>
                <a:latin typeface="Helvetica Neue" panose="02000503000000020004"/>
              </a:rPr>
            </a:br>
            <a:r>
              <a:rPr lang="en-US" sz="3200" b="1" i="0" u="none" strike="noStrike" baseline="0" dirty="0">
                <a:solidFill>
                  <a:schemeClr val="tx1"/>
                </a:solidFill>
                <a:latin typeface="Helvetica Neue" panose="02000503000000020004"/>
              </a:rPr>
              <a:t>Occupational Medical Program</a:t>
            </a:r>
            <a:br>
              <a:rPr lang="en-US" sz="3200" b="1" i="0" u="none" strike="noStrike" baseline="0" dirty="0">
                <a:solidFill>
                  <a:schemeClr val="tx1"/>
                </a:solidFill>
                <a:latin typeface="Helvetica Neue" panose="02000503000000020004"/>
              </a:rPr>
            </a:br>
            <a:r>
              <a:rPr lang="en-US" sz="3200" b="1" i="1" u="none" strike="noStrike" baseline="0" dirty="0">
                <a:solidFill>
                  <a:schemeClr val="tx1"/>
                </a:solidFill>
                <a:latin typeface="Helvetica Neue" panose="02000503000000020004"/>
              </a:rPr>
              <a:t>for</a:t>
            </a:r>
            <a:r>
              <a:rPr lang="en-US" sz="3200" b="1" i="0" u="none" strike="noStrike" baseline="0" dirty="0">
                <a:solidFill>
                  <a:schemeClr val="tx1"/>
                </a:solidFill>
                <a:latin typeface="Helvetica Neue" panose="02000503000000020004"/>
              </a:rPr>
              <a:t> Organization</a:t>
            </a:r>
            <a:br>
              <a:rPr lang="en-US" sz="3200" b="1" i="0" u="none" strike="noStrike" baseline="0" dirty="0">
                <a:latin typeface="Helvetica Neue" panose="02000503000000020004"/>
              </a:rPr>
            </a:br>
            <a:endParaRPr lang="en-US" sz="3200" b="0" i="1" dirty="0">
              <a:solidFill>
                <a:schemeClr val="tx1"/>
              </a:solidFill>
              <a:latin typeface="Helvetica Neue" panose="02000503000000020004"/>
            </a:endParaRPr>
          </a:p>
        </p:txBody>
      </p:sp>
    </p:spTree>
    <p:extLst>
      <p:ext uri="{BB962C8B-B14F-4D97-AF65-F5344CB8AC3E}">
        <p14:creationId xmlns:p14="http://schemas.microsoft.com/office/powerpoint/2010/main" val="1663272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7886700" cy="1061000"/>
          </a:xfrm>
        </p:spPr>
        <p:txBody>
          <a:bodyPr anchor="ctr" anchorCtr="0">
            <a:noAutofit/>
          </a:bodyPr>
          <a:lstStyle/>
          <a:p>
            <a:r>
              <a:rPr lang="en-US" sz="3000" dirty="0"/>
              <a:t>What is NFPA</a:t>
            </a:r>
            <a:r>
              <a:rPr lang="en-US" sz="2800" b="1" i="0" u="none" strike="noStrike" baseline="30000" dirty="0">
                <a:latin typeface="Helvetica Neue" panose="02000503000000020004"/>
              </a:rPr>
              <a:t>®</a:t>
            </a:r>
            <a:r>
              <a:rPr lang="en-US" sz="3000" dirty="0"/>
              <a:t> 1582</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241347" y="1011641"/>
            <a:ext cx="8002919" cy="3751766"/>
          </a:xfrm>
        </p:spPr>
        <p:txBody>
          <a:bodyPr>
            <a:normAutofit fontScale="47500" lnSpcReduction="20000"/>
          </a:bodyPr>
          <a:lstStyle/>
          <a:p>
            <a:pPr marL="0" indent="0">
              <a:lnSpc>
                <a:spcPct val="120000"/>
              </a:lnSpc>
              <a:buNone/>
            </a:pPr>
            <a:r>
              <a:rPr lang="en-US" sz="1700" dirty="0">
                <a:latin typeface="Helvetica Neue" panose="02000503000000020004"/>
              </a:rPr>
              <a:t> </a:t>
            </a:r>
          </a:p>
          <a:p>
            <a:pPr>
              <a:lnSpc>
                <a:spcPct val="120000"/>
              </a:lnSpc>
              <a:spcBef>
                <a:spcPts val="0"/>
              </a:spcBef>
            </a:pPr>
            <a:r>
              <a:rPr lang="en-US" sz="2900" dirty="0">
                <a:latin typeface="Arial" panose="020B0604020202020204" pitchFamily="34" charset="0"/>
                <a:cs typeface="Arial" panose="020B0604020202020204" pitchFamily="34" charset="0"/>
              </a:rPr>
              <a:t>Is a consistently updated occupational medical program for fire departments which is part of the National Fire Protection Association (NFPA)1500.</a:t>
            </a:r>
          </a:p>
          <a:p>
            <a:pPr marL="0" indent="0">
              <a:lnSpc>
                <a:spcPct val="120000"/>
              </a:lnSpc>
              <a:spcBef>
                <a:spcPts val="0"/>
              </a:spcBef>
              <a:buNone/>
            </a:pPr>
            <a:endParaRPr lang="en-US" sz="2500" dirty="0">
              <a:latin typeface="Arial" panose="020B0604020202020204" pitchFamily="34" charset="0"/>
              <a:cs typeface="Arial" panose="020B0604020202020204" pitchFamily="34" charset="0"/>
            </a:endParaRPr>
          </a:p>
          <a:p>
            <a:pPr>
              <a:lnSpc>
                <a:spcPct val="120000"/>
              </a:lnSpc>
            </a:pPr>
            <a:r>
              <a:rPr lang="en-US" sz="2900" dirty="0">
                <a:latin typeface="Arial" panose="020B0604020202020204" pitchFamily="34" charset="0"/>
                <a:cs typeface="Arial" panose="020B0604020202020204" pitchFamily="34" charset="0"/>
              </a:rPr>
              <a:t>It contains descriptive requirements for a comprehensive medical program with additional comprehensive health, fitness, and safety components.</a:t>
            </a:r>
          </a:p>
          <a:p>
            <a:pPr marL="0" indent="0">
              <a:lnSpc>
                <a:spcPct val="120000"/>
              </a:lnSpc>
              <a:spcBef>
                <a:spcPts val="0"/>
              </a:spcBef>
              <a:buNone/>
            </a:pPr>
            <a:endParaRPr lang="en-US" sz="3000" dirty="0">
              <a:latin typeface="Arial" panose="020B0604020202020204" pitchFamily="34" charset="0"/>
              <a:cs typeface="Arial" panose="020B0604020202020204" pitchFamily="34" charset="0"/>
            </a:endParaRPr>
          </a:p>
          <a:p>
            <a:pPr>
              <a:lnSpc>
                <a:spcPct val="120000"/>
              </a:lnSpc>
            </a:pPr>
            <a:r>
              <a:rPr lang="en-US" sz="2900" dirty="0">
                <a:latin typeface="Arial" panose="020B0604020202020204" pitchFamily="34" charset="0"/>
                <a:cs typeface="Arial" panose="020B0604020202020204" pitchFamily="34" charset="0"/>
              </a:rPr>
              <a:t>It provides healthcare providers vastly different criteria to follow in evaluating a candidate versus an incumbent against the occupational risks associated with Fire Service. </a:t>
            </a:r>
          </a:p>
          <a:p>
            <a:pPr lvl="1">
              <a:lnSpc>
                <a:spcPct val="120000"/>
              </a:lnSpc>
            </a:pPr>
            <a:r>
              <a:rPr lang="en-US" sz="2500" b="1" i="1" dirty="0">
                <a:latin typeface="Arial" panose="020B0604020202020204" pitchFamily="34" charset="0"/>
                <a:cs typeface="Arial" panose="020B0604020202020204" pitchFamily="34" charset="0"/>
              </a:rPr>
              <a:t>Candidates – 22 specific medical evaluation components</a:t>
            </a:r>
          </a:p>
          <a:p>
            <a:pPr lvl="1">
              <a:lnSpc>
                <a:spcPct val="120000"/>
              </a:lnSpc>
            </a:pPr>
            <a:r>
              <a:rPr lang="en-US" sz="2500" b="1" i="1" dirty="0">
                <a:latin typeface="Arial" panose="020B0604020202020204" pitchFamily="34" charset="0"/>
                <a:cs typeface="Arial" panose="020B0604020202020204" pitchFamily="34" charset="0"/>
              </a:rPr>
              <a:t>Incumbents – 15 specific medical evaluation components</a:t>
            </a:r>
          </a:p>
          <a:p>
            <a:pPr marL="0" indent="0">
              <a:lnSpc>
                <a:spcPct val="120000"/>
              </a:lnSpc>
              <a:spcBef>
                <a:spcPts val="0"/>
              </a:spcBef>
              <a:buNone/>
            </a:pPr>
            <a:endParaRPr lang="en-US" sz="2000" dirty="0">
              <a:latin typeface="Arial" panose="020B0604020202020204" pitchFamily="34" charset="0"/>
              <a:cs typeface="Arial" panose="020B0604020202020204" pitchFamily="34" charset="0"/>
            </a:endParaRPr>
          </a:p>
          <a:p>
            <a:pPr>
              <a:lnSpc>
                <a:spcPct val="120000"/>
              </a:lnSpc>
            </a:pPr>
            <a:r>
              <a:rPr lang="en-US" sz="2900" dirty="0">
                <a:latin typeface="Arial" panose="020B0604020202020204" pitchFamily="34" charset="0"/>
                <a:cs typeface="Arial" panose="020B0604020202020204" pitchFamily="34" charset="0"/>
              </a:rPr>
              <a:t>There are two overriding goals:</a:t>
            </a:r>
          </a:p>
          <a:p>
            <a:pPr lvl="1">
              <a:lnSpc>
                <a:spcPct val="120000"/>
              </a:lnSpc>
            </a:pPr>
            <a:r>
              <a:rPr lang="en-US" sz="2500" b="1" i="1" dirty="0">
                <a:latin typeface="Arial" panose="020B0604020202020204" pitchFamily="34" charset="0"/>
                <a:cs typeface="Arial" panose="020B0604020202020204" pitchFamily="34" charset="0"/>
              </a:rPr>
              <a:t>Hire medically capable candidates </a:t>
            </a:r>
          </a:p>
          <a:p>
            <a:pPr lvl="1">
              <a:lnSpc>
                <a:spcPct val="120000"/>
              </a:lnSpc>
            </a:pPr>
            <a:r>
              <a:rPr lang="en-US" sz="2500" b="1" i="1" dirty="0">
                <a:latin typeface="Arial" panose="020B0604020202020204" pitchFamily="34" charset="0"/>
                <a:cs typeface="Arial" panose="020B0604020202020204" pitchFamily="34" charset="0"/>
              </a:rPr>
              <a:t>Not remove incumbents from duty, but to protect their health and safety by ensuring they are medically capable to meet the demands of the job </a:t>
            </a:r>
          </a:p>
          <a:p>
            <a:pPr marL="0" indent="0" algn="l">
              <a:lnSpc>
                <a:spcPct val="120000"/>
              </a:lnSpc>
              <a:buNone/>
            </a:pPr>
            <a:endParaRPr lang="en-US" sz="1600" dirty="0"/>
          </a:p>
          <a:p>
            <a:pPr algn="l">
              <a:lnSpc>
                <a:spcPct val="120000"/>
              </a:lnSpc>
            </a:pPr>
            <a:endParaRPr lang="en-US" sz="1600" dirty="0"/>
          </a:p>
          <a:p>
            <a:pPr algn="l"/>
            <a:endParaRPr lang="en-US" sz="2800" b="0" i="0" u="none" strike="noStrike" baseline="0" dirty="0">
              <a:latin typeface="Helvetica Light" panose="020B0403020202020204"/>
            </a:endParaRPr>
          </a:p>
        </p:txBody>
      </p:sp>
    </p:spTree>
    <p:extLst>
      <p:ext uri="{BB962C8B-B14F-4D97-AF65-F5344CB8AC3E}">
        <p14:creationId xmlns:p14="http://schemas.microsoft.com/office/powerpoint/2010/main" val="200418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8344363" cy="1061000"/>
          </a:xfrm>
        </p:spPr>
        <p:txBody>
          <a:bodyPr anchor="ctr" anchorCtr="0">
            <a:noAutofit/>
          </a:bodyPr>
          <a:lstStyle/>
          <a:p>
            <a:r>
              <a:rPr lang="en-US" sz="3000" dirty="0"/>
              <a:t>How does NFPA</a:t>
            </a:r>
            <a:r>
              <a:rPr lang="en-US" sz="2800" b="1" i="0" u="none" strike="noStrike" baseline="30000" dirty="0">
                <a:latin typeface="Helvetica Neue" panose="02000503000000020004"/>
              </a:rPr>
              <a:t>®</a:t>
            </a:r>
            <a:r>
              <a:rPr lang="en-US" sz="3000" dirty="0"/>
              <a:t> 1582 Support Organizations</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0" y="1149667"/>
            <a:ext cx="6940475" cy="3458254"/>
          </a:xfrm>
        </p:spPr>
        <p:txBody>
          <a:bodyPr>
            <a:normAutofit fontScale="92500" lnSpcReduction="10000"/>
          </a:bodyPr>
          <a:lstStyle/>
          <a:p>
            <a:pPr marL="0" indent="0">
              <a:lnSpc>
                <a:spcPct val="120000"/>
              </a:lnSpc>
              <a:buNone/>
            </a:pPr>
            <a:r>
              <a:rPr lang="en-US" sz="1700" b="1" dirty="0">
                <a:solidFill>
                  <a:srgbClr val="0070C0"/>
                </a:solidFill>
                <a:latin typeface="Arial" panose="020B0604020202020204" pitchFamily="34" charset="0"/>
                <a:cs typeface="Arial" panose="020B0604020202020204" pitchFamily="34" charset="0"/>
              </a:rPr>
              <a:t>NFPA 1582 is specifically based on current medical and fire service research, and knowledge, which when implemented has the additional goals of:</a:t>
            </a:r>
          </a:p>
          <a:p>
            <a:pPr marL="0" indent="0" algn="l">
              <a:lnSpc>
                <a:spcPct val="120000"/>
              </a:lnSpc>
              <a:spcBef>
                <a:spcPts val="0"/>
              </a:spcBef>
              <a:buNone/>
            </a:pPr>
            <a:r>
              <a:rPr lang="en-US" sz="2300" b="1" dirty="0">
                <a:latin typeface="Arial" panose="020B0604020202020204" pitchFamily="34" charset="0"/>
                <a:cs typeface="Arial" panose="020B0604020202020204" pitchFamily="34" charset="0"/>
              </a:rPr>
              <a:t> </a:t>
            </a:r>
          </a:p>
          <a:p>
            <a:pPr marL="800100" lvl="1" indent="-457200">
              <a:lnSpc>
                <a:spcPct val="120000"/>
              </a:lnSpc>
              <a:buFont typeface="+mj-lt"/>
              <a:buAutoNum type="arabicPeriod"/>
            </a:pPr>
            <a:r>
              <a:rPr lang="en-US" sz="1500" dirty="0">
                <a:latin typeface="Arial" panose="020B0604020202020204" pitchFamily="34" charset="0"/>
                <a:cs typeface="Arial" panose="020B0604020202020204" pitchFamily="34" charset="0"/>
              </a:rPr>
              <a:t>Clearly delineating between medical issues of a candidate seeking to become a firefighter, and those of incumbents currently performing the tasks of fire fighting.</a:t>
            </a:r>
          </a:p>
          <a:p>
            <a:pPr marL="800100" lvl="1" indent="-457200">
              <a:lnSpc>
                <a:spcPct val="120000"/>
              </a:lnSpc>
              <a:spcBef>
                <a:spcPts val="0"/>
              </a:spcBef>
              <a:buFont typeface="+mj-lt"/>
              <a:buAutoNum type="arabicPeriod"/>
            </a:pPr>
            <a:endParaRPr lang="en-US" sz="1500" dirty="0">
              <a:latin typeface="Arial" panose="020B0604020202020204" pitchFamily="34" charset="0"/>
              <a:cs typeface="Arial" panose="020B0604020202020204" pitchFamily="34" charset="0"/>
            </a:endParaRPr>
          </a:p>
          <a:p>
            <a:pPr marL="800100" lvl="1" indent="-457200">
              <a:lnSpc>
                <a:spcPct val="120000"/>
              </a:lnSpc>
              <a:buFont typeface="+mj-lt"/>
              <a:buAutoNum type="arabicPeriod"/>
            </a:pPr>
            <a:r>
              <a:rPr lang="en-US" sz="1500" dirty="0">
                <a:latin typeface="Arial" panose="020B0604020202020204" pitchFamily="34" charset="0"/>
                <a:cs typeface="Arial" panose="020B0604020202020204" pitchFamily="34" charset="0"/>
              </a:rPr>
              <a:t>Reducing the risk, and burden, of fire service occupational morbidity, and mortality</a:t>
            </a:r>
          </a:p>
          <a:p>
            <a:pPr marL="800100" lvl="1" indent="-457200">
              <a:lnSpc>
                <a:spcPct val="120000"/>
              </a:lnSpc>
              <a:spcBef>
                <a:spcPts val="0"/>
              </a:spcBef>
              <a:buFont typeface="+mj-lt"/>
              <a:buAutoNum type="arabicPeriod"/>
            </a:pPr>
            <a:endParaRPr lang="en-US" sz="1500" dirty="0">
              <a:latin typeface="Arial" panose="020B0604020202020204" pitchFamily="34" charset="0"/>
              <a:cs typeface="Arial" panose="020B0604020202020204" pitchFamily="34" charset="0"/>
            </a:endParaRPr>
          </a:p>
          <a:p>
            <a:pPr marL="800100" lvl="1" indent="-457200">
              <a:lnSpc>
                <a:spcPct val="120000"/>
              </a:lnSpc>
              <a:buFont typeface="+mj-lt"/>
              <a:buAutoNum type="arabicPeriod"/>
            </a:pPr>
            <a:r>
              <a:rPr lang="en-US" sz="1500" dirty="0">
                <a:latin typeface="Arial" panose="020B0604020202020204" pitchFamily="34" charset="0"/>
                <a:cs typeface="Arial" panose="020B0604020202020204" pitchFamily="34" charset="0"/>
              </a:rPr>
              <a:t>Improving the health, safety, and effectiveness, of firefighters operating to protect civilian life and property. </a:t>
            </a:r>
          </a:p>
          <a:p>
            <a:pPr algn="l">
              <a:lnSpc>
                <a:spcPct val="120000"/>
              </a:lnSpc>
            </a:pPr>
            <a:endParaRPr lang="en-US" sz="1500" dirty="0">
              <a:latin typeface="Arial" panose="020B0604020202020204" pitchFamily="34" charset="0"/>
              <a:cs typeface="Arial" panose="020B0604020202020204" pitchFamily="34" charset="0"/>
            </a:endParaRPr>
          </a:p>
          <a:p>
            <a:pPr algn="l">
              <a:lnSpc>
                <a:spcPct val="120000"/>
              </a:lnSpc>
            </a:pPr>
            <a:endParaRPr lang="en-US" sz="1600" dirty="0"/>
          </a:p>
          <a:p>
            <a:pPr algn="l"/>
            <a:endParaRPr lang="en-US" sz="2800" b="0" i="0" u="none" strike="noStrike" baseline="0" dirty="0">
              <a:latin typeface="Helvetica Light" panose="020B0403020202020204"/>
            </a:endParaRPr>
          </a:p>
        </p:txBody>
      </p:sp>
      <p:pic>
        <p:nvPicPr>
          <p:cNvPr id="4" name="Picture 3">
            <a:extLst>
              <a:ext uri="{FF2B5EF4-FFF2-40B4-BE49-F238E27FC236}">
                <a16:creationId xmlns:a16="http://schemas.microsoft.com/office/drawing/2014/main" id="{FEED3B37-F58D-49E6-B66D-64C76EE94181}"/>
              </a:ext>
            </a:extLst>
          </p:cNvPr>
          <p:cNvPicPr>
            <a:picLocks noChangeAspect="1"/>
          </p:cNvPicPr>
          <p:nvPr/>
        </p:nvPicPr>
        <p:blipFill>
          <a:blip r:embed="rId3"/>
          <a:stretch>
            <a:fillRect/>
          </a:stretch>
        </p:blipFill>
        <p:spPr>
          <a:xfrm>
            <a:off x="7606592" y="1226635"/>
            <a:ext cx="1310754" cy="1652159"/>
          </a:xfrm>
          <a:prstGeom prst="rect">
            <a:avLst/>
          </a:prstGeom>
          <a:ln>
            <a:solidFill>
              <a:srgbClr val="F0BF01"/>
            </a:solidFill>
          </a:ln>
        </p:spPr>
      </p:pic>
      <p:sp>
        <p:nvSpPr>
          <p:cNvPr id="6" name="TextBox 5">
            <a:extLst>
              <a:ext uri="{FF2B5EF4-FFF2-40B4-BE49-F238E27FC236}">
                <a16:creationId xmlns:a16="http://schemas.microsoft.com/office/drawing/2014/main" id="{473E3B3F-BD81-43DF-9DC3-E4C2D0948312}"/>
              </a:ext>
            </a:extLst>
          </p:cNvPr>
          <p:cNvSpPr txBox="1"/>
          <p:nvPr/>
        </p:nvSpPr>
        <p:spPr>
          <a:xfrm>
            <a:off x="7373501" y="2191808"/>
            <a:ext cx="1310754" cy="230832"/>
          </a:xfrm>
          <a:prstGeom prst="rect">
            <a:avLst/>
          </a:prstGeom>
          <a:noFill/>
        </p:spPr>
        <p:txBody>
          <a:bodyPr wrap="square" rtlCol="0">
            <a:spAutoFit/>
          </a:bodyPr>
          <a:lstStyle/>
          <a:p>
            <a:pPr algn="ctr"/>
            <a:r>
              <a:rPr lang="en-US" sz="900" dirty="0"/>
              <a:t>2018 Edition</a:t>
            </a:r>
          </a:p>
        </p:txBody>
      </p:sp>
    </p:spTree>
    <p:extLst>
      <p:ext uri="{BB962C8B-B14F-4D97-AF65-F5344CB8AC3E}">
        <p14:creationId xmlns:p14="http://schemas.microsoft.com/office/powerpoint/2010/main" val="3521250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7886700" cy="1061000"/>
          </a:xfrm>
        </p:spPr>
        <p:txBody>
          <a:bodyPr anchor="ctr" anchorCtr="0">
            <a:noAutofit/>
          </a:bodyPr>
          <a:lstStyle/>
          <a:p>
            <a:r>
              <a:rPr lang="en-US" sz="3000" dirty="0"/>
              <a:t>How Does NFPA</a:t>
            </a:r>
            <a:r>
              <a:rPr lang="en-US" sz="2800" b="1" i="0" u="none" strike="noStrike" baseline="30000" dirty="0">
                <a:latin typeface="Helvetica Neue" panose="02000503000000020004"/>
              </a:rPr>
              <a:t>®</a:t>
            </a:r>
            <a:r>
              <a:rPr lang="en-US" sz="3000" dirty="0"/>
              <a:t> 1582 Support Providers</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1" y="965362"/>
            <a:ext cx="7759080" cy="3793066"/>
          </a:xfrm>
        </p:spPr>
        <p:txBody>
          <a:bodyPr>
            <a:normAutofit fontScale="47500" lnSpcReduction="20000"/>
          </a:bodyPr>
          <a:lstStyle/>
          <a:p>
            <a:pPr algn="l">
              <a:lnSpc>
                <a:spcPct val="120000"/>
              </a:lnSpc>
            </a:pPr>
            <a:endParaRPr lang="en-US" sz="1600" dirty="0"/>
          </a:p>
          <a:p>
            <a:pPr marL="0" indent="0">
              <a:lnSpc>
                <a:spcPct val="120000"/>
              </a:lnSpc>
              <a:buNone/>
            </a:pPr>
            <a:r>
              <a:rPr lang="en-US" sz="3400" b="1" dirty="0">
                <a:solidFill>
                  <a:srgbClr val="0070C0"/>
                </a:solidFill>
                <a:latin typeface="Arial" panose="020B0604020202020204" pitchFamily="34" charset="0"/>
                <a:cs typeface="Arial" panose="020B0604020202020204" pitchFamily="34" charset="0"/>
              </a:rPr>
              <a:t>Provides a comprehensive, occupational specific, medical program to assist licensed healthcare providers to:</a:t>
            </a:r>
          </a:p>
          <a:p>
            <a:pPr marL="0" indent="0">
              <a:lnSpc>
                <a:spcPct val="120000"/>
              </a:lnSpc>
              <a:buNone/>
            </a:pPr>
            <a:endParaRPr lang="en-US" sz="1700" b="1" dirty="0">
              <a:latin typeface="Arial" panose="020B0604020202020204" pitchFamily="34" charset="0"/>
              <a:cs typeface="Arial" panose="020B0604020202020204" pitchFamily="34" charset="0"/>
            </a:endParaRPr>
          </a:p>
          <a:p>
            <a:pPr lvl="1">
              <a:lnSpc>
                <a:spcPct val="120000"/>
              </a:lnSpc>
            </a:pPr>
            <a:r>
              <a:rPr lang="en-US" sz="2900" dirty="0">
                <a:latin typeface="Arial" panose="020B0604020202020204" pitchFamily="34" charset="0"/>
                <a:cs typeface="Arial" panose="020B0604020202020204" pitchFamily="34" charset="0"/>
              </a:rPr>
              <a:t>Determines whether a candidate can become a firefighter.</a:t>
            </a:r>
          </a:p>
          <a:p>
            <a:pPr marL="342900" lvl="1" indent="0">
              <a:lnSpc>
                <a:spcPct val="120000"/>
              </a:lnSpc>
              <a:buNone/>
            </a:pPr>
            <a:r>
              <a:rPr lang="en-US" sz="2900" dirty="0">
                <a:latin typeface="Arial" panose="020B0604020202020204" pitchFamily="34" charset="0"/>
                <a:cs typeface="Arial" panose="020B0604020202020204" pitchFamily="34" charset="0"/>
              </a:rPr>
              <a:t>  </a:t>
            </a:r>
          </a:p>
          <a:p>
            <a:pPr lvl="1">
              <a:lnSpc>
                <a:spcPct val="120000"/>
              </a:lnSpc>
            </a:pPr>
            <a:r>
              <a:rPr lang="en-US" sz="2900" dirty="0">
                <a:latin typeface="Arial" panose="020B0604020202020204" pitchFamily="34" charset="0"/>
                <a:cs typeface="Arial" panose="020B0604020202020204" pitchFamily="34" charset="0"/>
              </a:rPr>
              <a:t>Evaluate incumbent members for possible medical condition to ensure they can perform the 14  essential job tasks.</a:t>
            </a:r>
          </a:p>
          <a:p>
            <a:pPr lvl="1">
              <a:lnSpc>
                <a:spcPct val="120000"/>
              </a:lnSpc>
            </a:pPr>
            <a:endParaRPr lang="en-US" sz="2900" dirty="0">
              <a:latin typeface="Arial" panose="020B0604020202020204" pitchFamily="34" charset="0"/>
              <a:cs typeface="Arial" panose="020B0604020202020204" pitchFamily="34" charset="0"/>
            </a:endParaRPr>
          </a:p>
          <a:p>
            <a:pPr lvl="1">
              <a:lnSpc>
                <a:spcPct val="120000"/>
              </a:lnSpc>
            </a:pPr>
            <a:r>
              <a:rPr lang="en-US" sz="2900" dirty="0">
                <a:latin typeface="Arial" panose="020B0604020202020204" pitchFamily="34" charset="0"/>
                <a:cs typeface="Arial" panose="020B0604020202020204" pitchFamily="34" charset="0"/>
              </a:rPr>
              <a:t>Provides recommendations regarding an incumbent member’s restrictions from performing only the essential job task(s) where their injury/illness would affect the safety of the individual, their crew, and or the public.</a:t>
            </a:r>
          </a:p>
          <a:p>
            <a:pPr lvl="1">
              <a:lnSpc>
                <a:spcPct val="120000"/>
              </a:lnSpc>
            </a:pPr>
            <a:endParaRPr lang="en-US" sz="2900" dirty="0">
              <a:latin typeface="Arial" panose="020B0604020202020204" pitchFamily="34" charset="0"/>
              <a:cs typeface="Arial" panose="020B0604020202020204" pitchFamily="34" charset="0"/>
            </a:endParaRPr>
          </a:p>
          <a:p>
            <a:pPr lvl="1">
              <a:lnSpc>
                <a:spcPct val="120000"/>
              </a:lnSpc>
            </a:pPr>
            <a:r>
              <a:rPr lang="en-US" sz="2900" dirty="0">
                <a:latin typeface="Arial" panose="020B0604020202020204" pitchFamily="34" charset="0"/>
                <a:cs typeface="Arial" panose="020B0604020202020204" pitchFamily="34" charset="0"/>
              </a:rPr>
              <a:t>E</a:t>
            </a:r>
            <a:r>
              <a:rPr lang="en-US" sz="2900" b="0" i="0" u="none" strike="noStrike" baseline="0" dirty="0">
                <a:latin typeface="Arial" panose="020B0604020202020204" pitchFamily="34" charset="0"/>
                <a:cs typeface="Arial" panose="020B0604020202020204" pitchFamily="34" charset="0"/>
              </a:rPr>
              <a:t>ducate incumbent members to reduce the risk of occupational injuries and illnesses. </a:t>
            </a:r>
          </a:p>
          <a:p>
            <a:pPr algn="l"/>
            <a:endParaRPr lang="en-US" sz="2800" b="0" i="0" u="none" strike="noStrike" baseline="0" dirty="0">
              <a:latin typeface="Helvetica Light" panose="020B0403020202020204"/>
            </a:endParaRPr>
          </a:p>
        </p:txBody>
      </p:sp>
    </p:spTree>
    <p:extLst>
      <p:ext uri="{BB962C8B-B14F-4D97-AF65-F5344CB8AC3E}">
        <p14:creationId xmlns:p14="http://schemas.microsoft.com/office/powerpoint/2010/main" val="3935235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90292" y="9149"/>
            <a:ext cx="7836299" cy="1061000"/>
          </a:xfrm>
        </p:spPr>
        <p:txBody>
          <a:bodyPr anchor="ctr" anchorCtr="0">
            <a:noAutofit/>
          </a:bodyPr>
          <a:lstStyle/>
          <a:p>
            <a:r>
              <a:rPr lang="en-US" sz="3000" dirty="0"/>
              <a:t>What Type of Information is Provided by</a:t>
            </a:r>
            <a:br>
              <a:rPr lang="en-US" sz="3000" dirty="0"/>
            </a:br>
            <a:r>
              <a:rPr lang="en-US" sz="3000" dirty="0"/>
              <a:t>NFPA 1582 </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2" y="1225900"/>
            <a:ext cx="7836299" cy="3594613"/>
          </a:xfrm>
        </p:spPr>
        <p:txBody>
          <a:bodyPr>
            <a:normAutofit fontScale="70000" lnSpcReduction="20000"/>
          </a:bodyPr>
          <a:lstStyle/>
          <a:p>
            <a:pPr>
              <a:lnSpc>
                <a:spcPct val="120000"/>
              </a:lnSpc>
            </a:pPr>
            <a:r>
              <a:rPr lang="en-US" sz="2200" b="1" u="sng" dirty="0">
                <a:latin typeface="Arial" panose="020B0604020202020204" pitchFamily="34" charset="0"/>
                <a:cs typeface="Arial" panose="020B0604020202020204" pitchFamily="34" charset="0"/>
              </a:rPr>
              <a:t>Chapter 4 </a:t>
            </a:r>
            <a:r>
              <a:rPr lang="en-US" sz="2200" dirty="0">
                <a:latin typeface="Arial" panose="020B0604020202020204" pitchFamily="34" charset="0"/>
                <a:cs typeface="Arial" panose="020B0604020202020204" pitchFamily="34" charset="0"/>
              </a:rPr>
              <a:t>- Roles, responsibilities, and confidentiality of information of departments, medical providers, candidates, and Incumbent members.</a:t>
            </a:r>
          </a:p>
          <a:p>
            <a:pPr>
              <a:lnSpc>
                <a:spcPct val="120000"/>
              </a:lnSpc>
            </a:pPr>
            <a:r>
              <a:rPr lang="en-US" sz="2200" b="1" u="sng" dirty="0">
                <a:latin typeface="Arial" panose="020B0604020202020204" pitchFamily="34" charset="0"/>
                <a:cs typeface="Arial" panose="020B0604020202020204" pitchFamily="34" charset="0"/>
              </a:rPr>
              <a:t>Chapter 5 </a:t>
            </a:r>
            <a:r>
              <a:rPr lang="en-US" sz="2200" dirty="0">
                <a:latin typeface="Arial" panose="020B0604020202020204" pitchFamily="34" charset="0"/>
                <a:cs typeface="Arial" panose="020B0604020202020204" pitchFamily="34" charset="0"/>
              </a:rPr>
              <a:t>- Activities and essential job tasks that assist the department physician in providing proper medical support for members.</a:t>
            </a:r>
          </a:p>
          <a:p>
            <a:pPr>
              <a:lnSpc>
                <a:spcPct val="120000"/>
              </a:lnSpc>
            </a:pPr>
            <a:r>
              <a:rPr lang="en-US" sz="2200" b="1" u="sng" dirty="0">
                <a:latin typeface="Arial" panose="020B0604020202020204" pitchFamily="34" charset="0"/>
                <a:cs typeface="Arial" panose="020B0604020202020204" pitchFamily="34" charset="0"/>
              </a:rPr>
              <a:t>Chapter 6 </a:t>
            </a:r>
            <a:r>
              <a:rPr lang="en-US" sz="2200" dirty="0">
                <a:latin typeface="Arial" panose="020B0604020202020204" pitchFamily="34" charset="0"/>
                <a:cs typeface="Arial" panose="020B0604020202020204" pitchFamily="34" charset="0"/>
              </a:rPr>
              <a:t>- Minimal medical requirements for candidates.</a:t>
            </a:r>
          </a:p>
          <a:p>
            <a:pPr>
              <a:lnSpc>
                <a:spcPct val="120000"/>
              </a:lnSpc>
            </a:pPr>
            <a:r>
              <a:rPr lang="en-US" sz="2200" b="1" u="sng" dirty="0">
                <a:latin typeface="Arial" panose="020B0604020202020204" pitchFamily="34" charset="0"/>
                <a:cs typeface="Arial" panose="020B0604020202020204" pitchFamily="34" charset="0"/>
              </a:rPr>
              <a:t>Chapters 7 and 9 </a:t>
            </a:r>
            <a:r>
              <a:rPr lang="en-US" sz="2200" dirty="0">
                <a:latin typeface="Arial" panose="020B0604020202020204" pitchFamily="34" charset="0"/>
                <a:cs typeface="Arial" panose="020B0604020202020204" pitchFamily="34" charset="0"/>
              </a:rPr>
              <a:t>- Occupational medical evaluations guidelines for incumbents.</a:t>
            </a:r>
          </a:p>
          <a:p>
            <a:pPr>
              <a:lnSpc>
                <a:spcPct val="120000"/>
              </a:lnSpc>
            </a:pPr>
            <a:r>
              <a:rPr lang="en-US" sz="2200" b="1" u="sng" dirty="0">
                <a:latin typeface="Arial" panose="020B0604020202020204" pitchFamily="34" charset="0"/>
                <a:cs typeface="Arial" panose="020B0604020202020204" pitchFamily="34" charset="0"/>
              </a:rPr>
              <a:t>Chapter 8 and Annex C </a:t>
            </a:r>
            <a:r>
              <a:rPr lang="en-US" sz="2200" dirty="0">
                <a:latin typeface="Arial" panose="020B0604020202020204" pitchFamily="34" charset="0"/>
                <a:cs typeface="Arial" panose="020B0604020202020204" pitchFamily="34" charset="0"/>
              </a:rPr>
              <a:t>- Occupational physical fitness evaluation for incumbents.</a:t>
            </a:r>
          </a:p>
          <a:p>
            <a:pPr>
              <a:lnSpc>
                <a:spcPct val="120000"/>
              </a:lnSpc>
            </a:pPr>
            <a:r>
              <a:rPr lang="en-US" sz="2200" b="1" u="sng" dirty="0">
                <a:latin typeface="Arial" panose="020B0604020202020204" pitchFamily="34" charset="0"/>
                <a:cs typeface="Arial" panose="020B0604020202020204" pitchFamily="34" charset="0"/>
              </a:rPr>
              <a:t>Annex A </a:t>
            </a:r>
            <a:r>
              <a:rPr lang="en-US" sz="2200" dirty="0">
                <a:latin typeface="Arial" panose="020B0604020202020204" pitchFamily="34" charset="0"/>
                <a:cs typeface="Arial" panose="020B0604020202020204" pitchFamily="34" charset="0"/>
              </a:rPr>
              <a:t>- Guide for Fire Department Administrators. </a:t>
            </a:r>
          </a:p>
          <a:p>
            <a:pPr>
              <a:lnSpc>
                <a:spcPct val="120000"/>
              </a:lnSpc>
            </a:pPr>
            <a:r>
              <a:rPr lang="en-US" sz="2200" b="1" u="sng" dirty="0">
                <a:latin typeface="Arial" panose="020B0604020202020204" pitchFamily="34" charset="0"/>
                <a:cs typeface="Arial" panose="020B0604020202020204" pitchFamily="34" charset="0"/>
              </a:rPr>
              <a:t>Annexes B, D, E and </a:t>
            </a:r>
            <a:r>
              <a:rPr lang="en-US" sz="2200" dirty="0">
                <a:latin typeface="Arial" panose="020B0604020202020204" pitchFamily="34" charset="0"/>
                <a:cs typeface="Arial" panose="020B0604020202020204" pitchFamily="34" charset="0"/>
              </a:rPr>
              <a:t>F - Additional supporting information.</a:t>
            </a:r>
          </a:p>
          <a:p>
            <a:pPr>
              <a:lnSpc>
                <a:spcPct val="120000"/>
              </a:lnSpc>
            </a:pPr>
            <a:r>
              <a:rPr lang="en-US" sz="2200" dirty="0">
                <a:latin typeface="Arial" panose="020B0604020202020204" pitchFamily="34" charset="0"/>
                <a:cs typeface="Arial" panose="020B0604020202020204" pitchFamily="34" charset="0"/>
              </a:rPr>
              <a:t>Recommendations on types of data that shall be collected to sustain the comprehensive occupational medical programs.</a:t>
            </a:r>
          </a:p>
        </p:txBody>
      </p:sp>
    </p:spTree>
    <p:extLst>
      <p:ext uri="{BB962C8B-B14F-4D97-AF65-F5344CB8AC3E}">
        <p14:creationId xmlns:p14="http://schemas.microsoft.com/office/powerpoint/2010/main" val="2826129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5024D4-E1EA-4B25-953C-9BA5AECEDABC}"/>
              </a:ext>
            </a:extLst>
          </p:cNvPr>
          <p:cNvSpPr>
            <a:spLocks noGrp="1"/>
          </p:cNvSpPr>
          <p:nvPr>
            <p:ph type="title"/>
          </p:nvPr>
        </p:nvSpPr>
        <p:spPr>
          <a:xfrm>
            <a:off x="801446" y="1827901"/>
            <a:ext cx="7886700" cy="1020754"/>
          </a:xfrm>
        </p:spPr>
        <p:txBody>
          <a:bodyPr/>
          <a:lstStyle/>
          <a:p>
            <a:pPr algn="ctr"/>
            <a:r>
              <a:rPr lang="en-US" dirty="0">
                <a:latin typeface="Helvetica" panose="020B0604020202020204" pitchFamily="34" charset="0"/>
                <a:cs typeface="Helvetica" panose="020B0604020202020204" pitchFamily="34" charset="0"/>
              </a:rPr>
              <a:t>14 ESSENTIAL JOB TASKS</a:t>
            </a:r>
          </a:p>
        </p:txBody>
      </p:sp>
    </p:spTree>
    <p:extLst>
      <p:ext uri="{BB962C8B-B14F-4D97-AF65-F5344CB8AC3E}">
        <p14:creationId xmlns:p14="http://schemas.microsoft.com/office/powerpoint/2010/main" val="3854278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03BE-F6EF-432A-9F6B-681C5AB637E4}"/>
              </a:ext>
            </a:extLst>
          </p:cNvPr>
          <p:cNvSpPr>
            <a:spLocks noGrp="1"/>
          </p:cNvSpPr>
          <p:nvPr>
            <p:ph type="title"/>
          </p:nvPr>
        </p:nvSpPr>
        <p:spPr/>
        <p:txBody>
          <a:bodyPr>
            <a:normAutofit/>
          </a:bodyPr>
          <a:lstStyle/>
          <a:p>
            <a:r>
              <a:rPr lang="en-US" sz="3000" dirty="0"/>
              <a:t>What is NFPA</a:t>
            </a:r>
            <a:r>
              <a:rPr lang="en-US" sz="3000" b="1" i="0" u="none" strike="noStrike" baseline="30000" dirty="0">
                <a:latin typeface="Helvetica Neue" panose="02000503000000020004"/>
              </a:rPr>
              <a:t>®</a:t>
            </a:r>
            <a:r>
              <a:rPr lang="en-US" sz="3000" dirty="0"/>
              <a:t> 1582 Built Around</a:t>
            </a:r>
          </a:p>
        </p:txBody>
      </p:sp>
      <p:sp>
        <p:nvSpPr>
          <p:cNvPr id="3" name="Content Placeholder 2">
            <a:extLst>
              <a:ext uri="{FF2B5EF4-FFF2-40B4-BE49-F238E27FC236}">
                <a16:creationId xmlns:a16="http://schemas.microsoft.com/office/drawing/2014/main" id="{94B0A54E-35BD-4E24-A761-DF49BC6DEABD}"/>
              </a:ext>
            </a:extLst>
          </p:cNvPr>
          <p:cNvSpPr>
            <a:spLocks noGrp="1"/>
          </p:cNvSpPr>
          <p:nvPr>
            <p:ph idx="1"/>
          </p:nvPr>
        </p:nvSpPr>
        <p:spPr>
          <a:xfrm>
            <a:off x="339892" y="1552099"/>
            <a:ext cx="7886700" cy="3263504"/>
          </a:xfrm>
        </p:spPr>
        <p:txBody>
          <a:bodyPr/>
          <a:lstStyle/>
          <a:p>
            <a:pPr marL="0" indent="0">
              <a:buNone/>
            </a:pPr>
            <a:r>
              <a:rPr lang="en-US" sz="2800" b="1" i="0" u="none" strike="noStrike" baseline="0" dirty="0">
                <a:latin typeface="Arial" panose="020B0604020202020204" pitchFamily="34" charset="0"/>
                <a:cs typeface="Arial" panose="020B0604020202020204" pitchFamily="34" charset="0"/>
              </a:rPr>
              <a:t>The Healthcare </a:t>
            </a:r>
            <a:r>
              <a:rPr lang="en-US" sz="2800" b="1" dirty="0">
                <a:latin typeface="Arial" panose="020B0604020202020204" pitchFamily="34" charset="0"/>
                <a:cs typeface="Arial" panose="020B0604020202020204" pitchFamily="34" charset="0"/>
              </a:rPr>
              <a:t>P</a:t>
            </a:r>
            <a:r>
              <a:rPr lang="en-US" sz="2800" b="1" i="0" u="none" strike="noStrike" baseline="0" dirty="0">
                <a:latin typeface="Arial" panose="020B0604020202020204" pitchFamily="34" charset="0"/>
                <a:cs typeface="Arial" panose="020B0604020202020204" pitchFamily="34" charset="0"/>
              </a:rPr>
              <a:t>rovider uses 14 essential job tasks to evaluate the ability of an individual, with specific medical conditions, to perform specific job tasks. </a:t>
            </a:r>
          </a:p>
          <a:p>
            <a:pPr marL="0" indent="0">
              <a:buNone/>
            </a:pPr>
            <a:endParaRPr lang="en-US" sz="2800" b="1" i="0" u="none" strike="noStrike" baseline="0" dirty="0">
              <a:latin typeface="Arial" panose="020B0604020202020204" pitchFamily="34" charset="0"/>
              <a:cs typeface="Arial" panose="020B0604020202020204" pitchFamily="34" charset="0"/>
            </a:endParaRPr>
          </a:p>
          <a:p>
            <a:pPr marL="0" indent="0">
              <a:buNone/>
            </a:pPr>
            <a:r>
              <a:rPr lang="en-US" sz="2800" b="1" i="0" u="none" strike="noStrike" baseline="0" dirty="0">
                <a:latin typeface="Arial" panose="020B0604020202020204" pitchFamily="34" charset="0"/>
                <a:cs typeface="Arial" panose="020B0604020202020204" pitchFamily="34" charset="0"/>
              </a:rPr>
              <a:t>The following slides will outline these tasks.  </a:t>
            </a:r>
          </a:p>
          <a:p>
            <a:pPr marL="0" indent="0">
              <a:buNone/>
            </a:pPr>
            <a:endParaRPr lang="en-US" dirty="0"/>
          </a:p>
        </p:txBody>
      </p:sp>
    </p:spTree>
    <p:extLst>
      <p:ext uri="{BB962C8B-B14F-4D97-AF65-F5344CB8AC3E}">
        <p14:creationId xmlns:p14="http://schemas.microsoft.com/office/powerpoint/2010/main" val="3626259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7886700" cy="1061000"/>
          </a:xfrm>
        </p:spPr>
        <p:txBody>
          <a:bodyPr anchor="ctr" anchorCtr="0">
            <a:noAutofit/>
          </a:bodyPr>
          <a:lstStyle/>
          <a:p>
            <a:r>
              <a:rPr lang="en-US" sz="3000" dirty="0"/>
              <a:t>14 Essential Job Tasks</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2" y="1064951"/>
            <a:ext cx="8442864" cy="3601155"/>
          </a:xfrm>
        </p:spPr>
        <p:txBody>
          <a:bodyPr>
            <a:normAutofit/>
          </a:bodyPr>
          <a:lstStyle/>
          <a:p>
            <a:pPr marL="0" indent="0" algn="l">
              <a:lnSpc>
                <a:spcPct val="120000"/>
              </a:lnSpc>
              <a:spcBef>
                <a:spcPts val="0"/>
              </a:spcBef>
              <a:buNone/>
              <a:tabLst>
                <a:tab pos="230188" algn="l"/>
              </a:tabLst>
            </a:pPr>
            <a:endParaRPr lang="en-US" sz="1000" b="0" i="0" u="none" strike="noStrike" baseline="0" dirty="0">
              <a:solidFill>
                <a:srgbClr val="000000"/>
              </a:solidFill>
              <a:latin typeface="Arial" panose="020B0604020202020204" pitchFamily="34" charset="0"/>
              <a:cs typeface="Arial" panose="020B0604020202020204" pitchFamily="34" charset="0"/>
            </a:endParaRPr>
          </a:p>
          <a:p>
            <a:pPr marL="342900" indent="-342900" algn="l">
              <a:lnSpc>
                <a:spcPct val="100000"/>
              </a:lnSpc>
              <a:buFont typeface="+mj-lt"/>
              <a:buAutoNum type="arabicPeriod"/>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Wearing personal protective ensemble and SCBA, performing fire-fighting tasks (e.g., hoseline operations, extensive crawling, lifting and carrying heavy objects, ventilating roofs or walls using power or hand tools, forcible entry), rescue operations, and other emergency response actions under stressful conditions, including working in extremely hot or cold environments for prolonged time periods.</a:t>
            </a:r>
          </a:p>
          <a:p>
            <a:pPr marL="342900" indent="-342900" algn="l">
              <a:lnSpc>
                <a:spcPct val="120000"/>
              </a:lnSpc>
              <a:buFont typeface="+mj-lt"/>
              <a:buAutoNum type="arabicPeriod"/>
              <a:tabLst>
                <a:tab pos="169863" algn="l"/>
              </a:tabLst>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marL="342900" indent="-342900" algn="l">
              <a:lnSpc>
                <a:spcPct val="120000"/>
              </a:lnSpc>
              <a:buFont typeface="+mj-lt"/>
              <a:buAutoNum type="arabicPeriod"/>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Wearing an SCBA, which includes a demand valve–type positive-pressure facepiece or HEPA filter masks, which requires the ability to tolerate increased respiratory workloads.</a:t>
            </a:r>
          </a:p>
          <a:p>
            <a:pPr marL="0" indent="0" algn="l">
              <a:lnSpc>
                <a:spcPct val="120000"/>
              </a:lnSpc>
              <a:buNone/>
              <a:tabLst>
                <a:tab pos="169863" algn="l"/>
              </a:tabLst>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marL="342900" indent="-342900" algn="l">
              <a:lnSpc>
                <a:spcPct val="120000"/>
              </a:lnSpc>
              <a:buFont typeface="+mj-lt"/>
              <a:buAutoNum type="arabicPeriod" startAt="3"/>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Exposure to toxic fumes, irritants, particulates, biological (i.e., infectious) and nonbiological hazards, and/or heated gases, despite the use of personal protective ensembles and SCBA.</a:t>
            </a:r>
          </a:p>
        </p:txBody>
      </p:sp>
    </p:spTree>
    <p:extLst>
      <p:ext uri="{BB962C8B-B14F-4D97-AF65-F5344CB8AC3E}">
        <p14:creationId xmlns:p14="http://schemas.microsoft.com/office/powerpoint/2010/main" val="3084676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7886700" cy="1061000"/>
          </a:xfrm>
        </p:spPr>
        <p:txBody>
          <a:bodyPr anchor="ctr" anchorCtr="0">
            <a:noAutofit/>
          </a:bodyPr>
          <a:lstStyle/>
          <a:p>
            <a:r>
              <a:rPr lang="en-US" sz="3000" dirty="0"/>
              <a:t>14 Essential Job Tasks</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50568" y="1156304"/>
            <a:ext cx="8442864" cy="3183467"/>
          </a:xfrm>
        </p:spPr>
        <p:txBody>
          <a:bodyPr>
            <a:normAutofit lnSpcReduction="10000"/>
          </a:bodyPr>
          <a:lstStyle/>
          <a:p>
            <a:pPr marL="0" indent="0">
              <a:lnSpc>
                <a:spcPct val="100000"/>
              </a:lnSpc>
              <a:buNone/>
              <a:tabLst>
                <a:tab pos="169863" algn="l"/>
              </a:tabLst>
            </a:pPr>
            <a:endParaRPr lang="en-US" sz="800" b="1" i="0" u="none" strike="noStrike" baseline="0" dirty="0">
              <a:solidFill>
                <a:schemeClr val="accent1">
                  <a:lumMod val="75000"/>
                </a:schemeClr>
              </a:solidFill>
              <a:latin typeface="Arial" panose="020B0604020202020204" pitchFamily="34" charset="0"/>
              <a:cs typeface="Arial" panose="020B0604020202020204" pitchFamily="34" charset="0"/>
            </a:endParaRPr>
          </a:p>
          <a:p>
            <a:pPr marL="342900" indent="-342900">
              <a:lnSpc>
                <a:spcPct val="110000"/>
              </a:lnSpc>
              <a:buFont typeface="+mj-lt"/>
              <a:buAutoNum type="arabicPeriod" startAt="4"/>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Depending on the local jurisdiction, climbing six or more flights of stairs while wearing fire protective ensemble weighing at least 50 lb. (22.6 kg) or more and carrying equipment/tools weighing an additional 20 to 40 lb. (9 to 18 kg).</a:t>
            </a:r>
          </a:p>
          <a:p>
            <a:pPr marL="0" indent="0">
              <a:lnSpc>
                <a:spcPct val="110000"/>
              </a:lnSpc>
              <a:buNone/>
              <a:tabLst>
                <a:tab pos="169863" algn="l"/>
              </a:tabLst>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marL="342900" indent="-342900" algn="l">
              <a:lnSpc>
                <a:spcPct val="110000"/>
              </a:lnSpc>
              <a:buFont typeface="+mj-lt"/>
              <a:buAutoNum type="arabicPeriod" startAt="5"/>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Wearing fire protective ensemble that is encapsulating and insulated, which will result in significant fluid loss that frequently progresses to clinical dehydration and can elevate core temperature to levels exceeding 102.2°F (39°C).</a:t>
            </a:r>
          </a:p>
          <a:p>
            <a:pPr marL="0" indent="0" algn="l">
              <a:lnSpc>
                <a:spcPct val="110000"/>
              </a:lnSpc>
              <a:buNone/>
              <a:tabLst>
                <a:tab pos="169863" algn="l"/>
              </a:tabLst>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marL="342900" indent="-342900" algn="l">
              <a:lnSpc>
                <a:spcPct val="110000"/>
              </a:lnSpc>
              <a:buFont typeface="+mj-lt"/>
              <a:buAutoNum type="arabicPeriod" startAt="6"/>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Wearing personal protective ensemble and SCBA, searching, finding, and rescue-dragging or carrying victims ranging from newborns to adults weighing over 200 lb. (90 kg) to safety despite hazardous conditions and low visibility.</a:t>
            </a:r>
          </a:p>
        </p:txBody>
      </p:sp>
    </p:spTree>
    <p:extLst>
      <p:ext uri="{BB962C8B-B14F-4D97-AF65-F5344CB8AC3E}">
        <p14:creationId xmlns:p14="http://schemas.microsoft.com/office/powerpoint/2010/main" val="2904781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7886700" cy="1061000"/>
          </a:xfrm>
        </p:spPr>
        <p:txBody>
          <a:bodyPr anchor="ctr" anchorCtr="0">
            <a:noAutofit/>
          </a:bodyPr>
          <a:lstStyle/>
          <a:p>
            <a:r>
              <a:rPr lang="en-US" sz="3000" dirty="0"/>
              <a:t>14 Essential Job Tasks</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1441" y="1249842"/>
            <a:ext cx="8612197" cy="3571169"/>
          </a:xfrm>
        </p:spPr>
        <p:txBody>
          <a:bodyPr>
            <a:normAutofit/>
          </a:bodyPr>
          <a:lstStyle/>
          <a:p>
            <a:pPr marL="0" indent="0" algn="l">
              <a:lnSpc>
                <a:spcPct val="100000"/>
              </a:lnSpc>
              <a:buNone/>
              <a:tabLst>
                <a:tab pos="230188" algn="l"/>
              </a:tabLst>
            </a:pPr>
            <a:endParaRPr lang="en-US" sz="800" b="1" i="0" u="none" strike="noStrike" baseline="0" dirty="0">
              <a:solidFill>
                <a:schemeClr val="accent1">
                  <a:lumMod val="75000"/>
                </a:schemeClr>
              </a:solidFill>
              <a:latin typeface="Arial" panose="020B0604020202020204" pitchFamily="34" charset="0"/>
              <a:cs typeface="Arial" panose="020B0604020202020204" pitchFamily="34" charset="0"/>
            </a:endParaRPr>
          </a:p>
          <a:p>
            <a:pPr marL="342900" indent="-342900">
              <a:lnSpc>
                <a:spcPct val="100000"/>
              </a:lnSpc>
              <a:spcBef>
                <a:spcPts val="0"/>
              </a:spcBef>
              <a:buFont typeface="+mj-lt"/>
              <a:buAutoNum type="arabicPeriod" startAt="7"/>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Wearing personal protective ensemble and SCBA, advancing water-filled hoselines up to 21/2 in. (65 mm) in diameter from fire apparatus to occupancy [approximately 150 ft. (50 m)], which can involve negotiating multiple flights of stairs, ladders, and other obstacles.</a:t>
            </a:r>
          </a:p>
          <a:p>
            <a:pPr marL="0" indent="0">
              <a:lnSpc>
                <a:spcPct val="100000"/>
              </a:lnSpc>
              <a:spcBef>
                <a:spcPts val="0"/>
              </a:spcBef>
              <a:buNone/>
              <a:tabLst>
                <a:tab pos="169863" algn="l"/>
              </a:tabLst>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marL="342900" indent="-342900" algn="l">
              <a:lnSpc>
                <a:spcPct val="100000"/>
              </a:lnSpc>
              <a:spcBef>
                <a:spcPts val="0"/>
              </a:spcBef>
              <a:buFont typeface="+mj-lt"/>
              <a:buAutoNum type="arabicPeriod" startAt="8"/>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Wearing personal protective ensemble and SCBA, climbing ladders, operating from heights, walking or crawling in the dark along narrow and uneven surfaces, and operating in proximity to electrical power lines and/or other hazards.</a:t>
            </a:r>
          </a:p>
          <a:p>
            <a:pPr marL="0" indent="0" algn="l">
              <a:lnSpc>
                <a:spcPct val="100000"/>
              </a:lnSpc>
              <a:spcBef>
                <a:spcPts val="0"/>
              </a:spcBef>
              <a:buNone/>
              <a:tabLst>
                <a:tab pos="169863" algn="l"/>
              </a:tabLst>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marL="342900" indent="-342900" algn="l">
              <a:lnSpc>
                <a:spcPct val="100000"/>
              </a:lnSpc>
              <a:spcBef>
                <a:spcPts val="0"/>
              </a:spcBef>
              <a:buFont typeface="+mj-lt"/>
              <a:buAutoNum type="arabicPeriod" startAt="9"/>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Unpredictable emergency requirements for prolonged periods of extreme physical exertion without benefit of warm-up, scheduled rest periods, meals, access to medication(s), or hydration.</a:t>
            </a:r>
          </a:p>
          <a:p>
            <a:pPr marL="0" indent="0" algn="l">
              <a:lnSpc>
                <a:spcPct val="100000"/>
              </a:lnSpc>
              <a:spcBef>
                <a:spcPts val="0"/>
              </a:spcBef>
              <a:buNone/>
              <a:tabLst>
                <a:tab pos="169863" algn="l"/>
              </a:tabLst>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marL="342900" indent="-342900" algn="l">
              <a:lnSpc>
                <a:spcPct val="100000"/>
              </a:lnSpc>
              <a:spcBef>
                <a:spcPts val="0"/>
              </a:spcBef>
              <a:buFont typeface="+mj-lt"/>
              <a:buAutoNum type="arabicPeriod" startAt="10"/>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Operating fire apparatus or other vehicles in an emergency mode with emergency lights and sirens.</a:t>
            </a:r>
          </a:p>
        </p:txBody>
      </p:sp>
    </p:spTree>
    <p:extLst>
      <p:ext uri="{BB962C8B-B14F-4D97-AF65-F5344CB8AC3E}">
        <p14:creationId xmlns:p14="http://schemas.microsoft.com/office/powerpoint/2010/main" val="2330515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7886700" cy="1061000"/>
          </a:xfrm>
        </p:spPr>
        <p:txBody>
          <a:bodyPr anchor="ctr" anchorCtr="0">
            <a:noAutofit/>
          </a:bodyPr>
          <a:lstStyle/>
          <a:p>
            <a:r>
              <a:rPr lang="en-US" sz="3000" dirty="0"/>
              <a:t>14 Essential Job Tasks</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2" y="1162756"/>
            <a:ext cx="8612197" cy="3571169"/>
          </a:xfrm>
        </p:spPr>
        <p:txBody>
          <a:bodyPr>
            <a:normAutofit/>
          </a:bodyPr>
          <a:lstStyle/>
          <a:p>
            <a:pPr marL="0" indent="0" algn="l">
              <a:lnSpc>
                <a:spcPct val="100000"/>
              </a:lnSpc>
              <a:buNone/>
              <a:tabLst>
                <a:tab pos="230188" algn="l"/>
              </a:tabLst>
            </a:pPr>
            <a:endParaRPr lang="en-US" sz="800" i="0" u="none" strike="noStrike" baseline="0" dirty="0">
              <a:solidFill>
                <a:schemeClr val="accent1">
                  <a:lumMod val="75000"/>
                </a:schemeClr>
              </a:solidFill>
              <a:latin typeface="Arial" panose="020B0604020202020204" pitchFamily="34" charset="0"/>
              <a:cs typeface="Arial" panose="020B0604020202020204" pitchFamily="34" charset="0"/>
            </a:endParaRPr>
          </a:p>
          <a:p>
            <a:pPr marL="342900" indent="-342900">
              <a:lnSpc>
                <a:spcPct val="120000"/>
              </a:lnSpc>
              <a:buFont typeface="+mj-lt"/>
              <a:buAutoNum type="arabicPeriod" startAt="11"/>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Critical, time-sensitive, complex problem solving during physical exertion in stressful, hazardous environments, including hot, dark, tightly enclosed spaces, that is further aggravated by fatigue, flashing lights, sirens, and other distractions.</a:t>
            </a:r>
          </a:p>
          <a:p>
            <a:pPr marL="342900" indent="-342900" algn="l">
              <a:lnSpc>
                <a:spcPct val="120000"/>
              </a:lnSpc>
              <a:buFont typeface="+mj-lt"/>
              <a:buAutoNum type="arabicPeriod" startAt="12"/>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Ability to communicate (i.e., give and comprehend verbal orders) while wearing personal protective ensembles and SCBA under conditions of high background noise, poor visibility, and drenching from hoselines and/or fixed protection systems (e.g., sprinklers).</a:t>
            </a:r>
          </a:p>
          <a:p>
            <a:pPr marL="342900" indent="-342900" algn="l">
              <a:lnSpc>
                <a:spcPct val="120000"/>
              </a:lnSpc>
              <a:buFont typeface="+mj-lt"/>
              <a:buAutoNum type="arabicPeriod" startAt="13"/>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Functioning as an integral component of a team, where sudden incapacitation of a member can result in mission failure or in risk of injury or death to civilians or other team members.</a:t>
            </a:r>
          </a:p>
          <a:p>
            <a:pPr marL="342900" indent="-342900" algn="l">
              <a:lnSpc>
                <a:spcPct val="120000"/>
              </a:lnSpc>
              <a:buFont typeface="+mj-lt"/>
              <a:buAutoNum type="arabicPeriod" startAt="14"/>
              <a:tabLst>
                <a:tab pos="169863" algn="l"/>
              </a:tabLst>
            </a:pPr>
            <a:r>
              <a:rPr lang="en-US" sz="1400" b="0" i="0" u="none" strike="noStrike" baseline="0" dirty="0">
                <a:solidFill>
                  <a:srgbClr val="000000"/>
                </a:solidFill>
                <a:latin typeface="Arial" panose="020B0604020202020204" pitchFamily="34" charset="0"/>
                <a:cs typeface="Arial" panose="020B0604020202020204" pitchFamily="34" charset="0"/>
              </a:rPr>
              <a:t>Working in shifts, including during nighttime, that can extend beyond 12 hours.</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704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699D7-CEBD-41A3-94F8-AF9C9ED9F761}"/>
              </a:ext>
            </a:extLst>
          </p:cNvPr>
          <p:cNvSpPr>
            <a:spLocks noGrp="1"/>
          </p:cNvSpPr>
          <p:nvPr>
            <p:ph type="title"/>
          </p:nvPr>
        </p:nvSpPr>
        <p:spPr/>
        <p:txBody>
          <a:bodyPr/>
          <a:lstStyle/>
          <a:p>
            <a:r>
              <a:rPr lang="en-US" dirty="0"/>
              <a:t>This is ALL about YOU!</a:t>
            </a:r>
          </a:p>
        </p:txBody>
      </p:sp>
      <p:sp>
        <p:nvSpPr>
          <p:cNvPr id="3" name="Content Placeholder 2">
            <a:extLst>
              <a:ext uri="{FF2B5EF4-FFF2-40B4-BE49-F238E27FC236}">
                <a16:creationId xmlns:a16="http://schemas.microsoft.com/office/drawing/2014/main" id="{03C02B1F-55E9-417E-B171-D4670D7405BD}"/>
              </a:ext>
            </a:extLst>
          </p:cNvPr>
          <p:cNvSpPr>
            <a:spLocks noGrp="1"/>
          </p:cNvSpPr>
          <p:nvPr>
            <p:ph idx="1"/>
          </p:nvPr>
        </p:nvSpPr>
        <p:spPr/>
        <p:txBody>
          <a:bodyPr>
            <a:normAutofit/>
          </a:bodyPr>
          <a:lstStyle/>
          <a:p>
            <a:pPr marL="0" indent="0">
              <a:lnSpc>
                <a:spcPct val="100000"/>
              </a:lnSpc>
              <a:buNone/>
            </a:pPr>
            <a:r>
              <a:rPr lang="en-US" sz="2000" dirty="0">
                <a:latin typeface="Arial" panose="020B0604020202020204" pitchFamily="34" charset="0"/>
                <a:cs typeface="Arial" panose="020B0604020202020204" pitchFamily="34" charset="0"/>
              </a:rPr>
              <a:t>Serious near-miss medical events and underlying health conditions continue to threaten the lives and livelihoods of America’s valued volunteers and employed emergency personnel. The NFPA 1582 program will help maintain a healthy workforce by helping to save the lives of our most important resource—you! We want all firefighters and EMS workers to have the most effective health screening available so that they are physically, mentally and emotionally able to continue serving our communities. </a:t>
            </a:r>
          </a:p>
        </p:txBody>
      </p:sp>
    </p:spTree>
    <p:extLst>
      <p:ext uri="{BB962C8B-B14F-4D97-AF65-F5344CB8AC3E}">
        <p14:creationId xmlns:p14="http://schemas.microsoft.com/office/powerpoint/2010/main" val="2051481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5024D4-E1EA-4B25-953C-9BA5AECEDABC}"/>
              </a:ext>
            </a:extLst>
          </p:cNvPr>
          <p:cNvSpPr>
            <a:spLocks noGrp="1"/>
          </p:cNvSpPr>
          <p:nvPr>
            <p:ph type="title"/>
          </p:nvPr>
        </p:nvSpPr>
        <p:spPr>
          <a:xfrm>
            <a:off x="740486" y="1653730"/>
            <a:ext cx="7886700" cy="1020754"/>
          </a:xfrm>
        </p:spPr>
        <p:txBody>
          <a:bodyPr>
            <a:normAutofit fontScale="90000"/>
          </a:bodyPr>
          <a:lstStyle/>
          <a:p>
            <a:pPr algn="ctr"/>
            <a:br>
              <a:rPr lang="en-US"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MEDICAL EVALUATION</a:t>
            </a:r>
            <a:br>
              <a:rPr lang="en-US"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CANDIDATES</a:t>
            </a:r>
          </a:p>
        </p:txBody>
      </p:sp>
    </p:spTree>
    <p:extLst>
      <p:ext uri="{BB962C8B-B14F-4D97-AF65-F5344CB8AC3E}">
        <p14:creationId xmlns:p14="http://schemas.microsoft.com/office/powerpoint/2010/main" val="2840566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8205797" cy="1061000"/>
          </a:xfrm>
        </p:spPr>
        <p:txBody>
          <a:bodyPr anchor="ctr" anchorCtr="0">
            <a:noAutofit/>
          </a:bodyPr>
          <a:lstStyle/>
          <a:p>
            <a:r>
              <a:rPr lang="en-US" sz="3000" dirty="0"/>
              <a:t>NFPA</a:t>
            </a:r>
            <a:r>
              <a:rPr lang="en-US" sz="2800" b="1" i="0" u="none" strike="noStrike" baseline="30000" dirty="0">
                <a:latin typeface="Helvetica Neue" panose="02000503000000020004"/>
              </a:rPr>
              <a:t>®</a:t>
            </a:r>
            <a:r>
              <a:rPr lang="en-US" sz="3000" dirty="0"/>
              <a:t> 1582 Candidate Evaluation Overview</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0" y="1185333"/>
            <a:ext cx="8205797" cy="3548592"/>
          </a:xfrm>
        </p:spPr>
        <p:txBody>
          <a:bodyPr>
            <a:normAutofit/>
          </a:bodyPr>
          <a:lstStyle/>
          <a:p>
            <a:pPr algn="l">
              <a:lnSpc>
                <a:spcPct val="110000"/>
              </a:lnSpc>
              <a:buClrTx/>
            </a:pPr>
            <a:endParaRPr lang="en-US" sz="800" i="0" u="none" strike="noStrike" baseline="0" dirty="0">
              <a:latin typeface="Arial" panose="020B0604020202020204" pitchFamily="34" charset="0"/>
              <a:cs typeface="Arial" panose="020B0604020202020204" pitchFamily="34" charset="0"/>
            </a:endParaRPr>
          </a:p>
          <a:p>
            <a:pPr lvl="1">
              <a:lnSpc>
                <a:spcPct val="110000"/>
              </a:lnSpc>
              <a:buSzPct val="124000"/>
              <a:buFont typeface="Wingdings" panose="05000000000000000000" pitchFamily="2" charset="2"/>
              <a:buChar char="ü"/>
            </a:pPr>
            <a:r>
              <a:rPr lang="en-US" sz="1400" b="0" i="0" u="none" strike="noStrike" baseline="0" dirty="0">
                <a:latin typeface="Arial" panose="020B0604020202020204" pitchFamily="34" charset="0"/>
                <a:cs typeface="Arial" panose="020B0604020202020204" pitchFamily="34" charset="0"/>
              </a:rPr>
              <a:t>The medical evaluation of a candidate includes a medical history, examination, and any laboratory tests required to detect physical/medical condition(s) that could adversely affect their ability to safely perform </a:t>
            </a:r>
            <a:r>
              <a:rPr lang="en-US" sz="1400" dirty="0">
                <a:latin typeface="Arial" panose="020B0604020202020204" pitchFamily="34" charset="0"/>
                <a:cs typeface="Arial" panose="020B0604020202020204" pitchFamily="34" charset="0"/>
              </a:rPr>
              <a:t>any of the</a:t>
            </a:r>
            <a:r>
              <a:rPr lang="en-US" sz="1400" b="0" i="0" u="none" strike="noStrike" baseline="0" dirty="0">
                <a:latin typeface="Arial" panose="020B0604020202020204" pitchFamily="34" charset="0"/>
                <a:cs typeface="Arial" panose="020B0604020202020204" pitchFamily="34" charset="0"/>
              </a:rPr>
              <a:t> 14 essential job tasks.</a:t>
            </a:r>
          </a:p>
          <a:p>
            <a:pPr marL="342900" lvl="1" indent="0">
              <a:lnSpc>
                <a:spcPct val="110000"/>
              </a:lnSpc>
              <a:buSzPct val="150000"/>
              <a:buNone/>
            </a:pPr>
            <a:endParaRPr lang="en-US" sz="1400" b="0" i="0" u="none" strike="noStrike" baseline="0" dirty="0">
              <a:latin typeface="Arial" panose="020B0604020202020204" pitchFamily="34" charset="0"/>
              <a:cs typeface="Arial" panose="020B0604020202020204" pitchFamily="34" charset="0"/>
            </a:endParaRPr>
          </a:p>
          <a:p>
            <a:pPr lvl="1">
              <a:lnSpc>
                <a:spcPct val="120000"/>
              </a:lnSpc>
              <a:buSzPct val="124000"/>
              <a:buFont typeface="Wingdings" panose="05000000000000000000" pitchFamily="2" charset="2"/>
              <a:buChar char="ü"/>
            </a:pPr>
            <a:r>
              <a:rPr lang="en-US" sz="1400" b="0" i="0" u="none" strike="noStrike" baseline="0" dirty="0">
                <a:latin typeface="Arial" panose="020B0604020202020204" pitchFamily="34" charset="0"/>
                <a:cs typeface="Arial" panose="020B0604020202020204" pitchFamily="34" charset="0"/>
              </a:rPr>
              <a:t>A failure of a Candidate’s medical exam, based on their ability to perform as a member in a training or emergency operational environment without a significant risk to the safety and health of the person or others, is documented by two categories:</a:t>
            </a:r>
          </a:p>
          <a:p>
            <a:pPr lvl="2">
              <a:lnSpc>
                <a:spcPct val="120000"/>
              </a:lnSpc>
              <a:buSzPct val="124000"/>
            </a:pPr>
            <a:r>
              <a:rPr lang="en-US" sz="1200" b="0" i="0" u="none" strike="noStrike" baseline="0" dirty="0">
                <a:latin typeface="Arial" panose="020B0604020202020204" pitchFamily="34" charset="0"/>
                <a:cs typeface="Arial" panose="020B0604020202020204" pitchFamily="34" charset="0"/>
              </a:rPr>
              <a:t>Category A Medical Condition</a:t>
            </a:r>
            <a:r>
              <a:rPr lang="en-US" sz="1200" dirty="0">
                <a:latin typeface="Arial" panose="020B0604020202020204" pitchFamily="34" charset="0"/>
                <a:cs typeface="Arial" panose="020B0604020202020204" pitchFamily="34" charset="0"/>
              </a:rPr>
              <a:t> </a:t>
            </a:r>
            <a:r>
              <a:rPr lang="en-US" sz="1200" b="1" i="1" u="sng" strike="noStrike" baseline="0" dirty="0">
                <a:solidFill>
                  <a:srgbClr val="FF0000"/>
                </a:solidFill>
                <a:latin typeface="Arial" panose="020B0604020202020204" pitchFamily="34" charset="0"/>
                <a:cs typeface="Arial" panose="020B0604020202020204" pitchFamily="34" charset="0"/>
              </a:rPr>
              <a:t>would preclude a candidate from being hired</a:t>
            </a:r>
            <a:r>
              <a:rPr lang="en-US" sz="1200" i="1" u="sng" dirty="0">
                <a:solidFill>
                  <a:srgbClr val="FF0000"/>
                </a:solidFill>
                <a:latin typeface="Arial" panose="020B0604020202020204" pitchFamily="34" charset="0"/>
                <a:cs typeface="Arial" panose="020B0604020202020204" pitchFamily="34" charset="0"/>
              </a:rPr>
              <a:t>.</a:t>
            </a:r>
          </a:p>
          <a:p>
            <a:pPr lvl="2">
              <a:lnSpc>
                <a:spcPct val="120000"/>
              </a:lnSpc>
              <a:buSzPct val="124000"/>
            </a:pPr>
            <a:r>
              <a:rPr lang="en-US" sz="1200" b="0" i="0" u="none" strike="noStrike" baseline="0" dirty="0">
                <a:latin typeface="Arial" panose="020B0604020202020204" pitchFamily="34" charset="0"/>
                <a:cs typeface="Arial" panose="020B0604020202020204" pitchFamily="34" charset="0"/>
              </a:rPr>
              <a:t>Category B Medical Condition</a:t>
            </a:r>
            <a:r>
              <a:rPr lang="en-US" sz="1200" dirty="0">
                <a:latin typeface="Arial" panose="020B0604020202020204" pitchFamily="34" charset="0"/>
                <a:cs typeface="Arial" panose="020B0604020202020204" pitchFamily="34" charset="0"/>
              </a:rPr>
              <a:t> </a:t>
            </a:r>
            <a:r>
              <a:rPr lang="en-US" sz="1200" b="1" i="1" u="none" strike="noStrike" baseline="0" dirty="0">
                <a:solidFill>
                  <a:srgbClr val="000000"/>
                </a:solidFill>
                <a:latin typeface="Arial" panose="020B0604020202020204" pitchFamily="34" charset="0"/>
                <a:cs typeface="Arial" panose="020B0604020202020204" pitchFamily="34" charset="0"/>
              </a:rPr>
              <a:t>based on its severity or degree, </a:t>
            </a:r>
            <a:r>
              <a:rPr lang="en-US" sz="1200" b="1" i="1" u="sng" strike="noStrike" baseline="0" dirty="0">
                <a:solidFill>
                  <a:srgbClr val="FF0000"/>
                </a:solidFill>
                <a:latin typeface="Arial" panose="020B0604020202020204" pitchFamily="34" charset="0"/>
                <a:cs typeface="Arial" panose="020B0604020202020204" pitchFamily="34" charset="0"/>
              </a:rPr>
              <a:t>could preclude</a:t>
            </a:r>
            <a:r>
              <a:rPr lang="en-US" sz="1200" b="0" i="1" u="sng" strike="noStrike" baseline="0" dirty="0">
                <a:solidFill>
                  <a:srgbClr val="FF0000"/>
                </a:solidFill>
                <a:latin typeface="Arial" panose="020B0604020202020204" pitchFamily="34" charset="0"/>
                <a:cs typeface="Arial" panose="020B0604020202020204" pitchFamily="34" charset="0"/>
              </a:rPr>
              <a:t>  </a:t>
            </a:r>
            <a:r>
              <a:rPr lang="en-US" sz="1200" b="0" i="1" u="none" strike="noStrike" baseline="0" dirty="0">
                <a:solidFill>
                  <a:srgbClr val="000000"/>
                </a:solidFill>
                <a:latin typeface="Arial" panose="020B0604020202020204" pitchFamily="34" charset="0"/>
                <a:cs typeface="Arial" panose="020B0604020202020204" pitchFamily="34" charset="0"/>
              </a:rPr>
              <a:t>a candidate from being hired </a:t>
            </a:r>
            <a:r>
              <a:rPr lang="en-US" sz="1200" i="1" dirty="0">
                <a:solidFill>
                  <a:srgbClr val="000000"/>
                </a:solidFill>
                <a:latin typeface="Arial" panose="020B0604020202020204" pitchFamily="34" charset="0"/>
                <a:cs typeface="Arial" panose="020B0604020202020204" pitchFamily="34" charset="0"/>
              </a:rPr>
              <a:t>without additional evaluations.</a:t>
            </a:r>
            <a:endParaRPr lang="en-US" sz="1200" b="0" i="1"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7155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5024D4-E1EA-4B25-953C-9BA5AECEDABC}"/>
              </a:ext>
            </a:extLst>
          </p:cNvPr>
          <p:cNvSpPr>
            <a:spLocks noGrp="1"/>
          </p:cNvSpPr>
          <p:nvPr>
            <p:ph type="title"/>
          </p:nvPr>
        </p:nvSpPr>
        <p:spPr>
          <a:xfrm>
            <a:off x="801446" y="1827901"/>
            <a:ext cx="7886700" cy="1020754"/>
          </a:xfrm>
        </p:spPr>
        <p:txBody>
          <a:bodyPr>
            <a:normAutofit fontScale="90000"/>
          </a:bodyPr>
          <a:lstStyle/>
          <a:p>
            <a:pPr algn="ctr"/>
            <a:br>
              <a:rPr lang="en-US" dirty="0">
                <a:latin typeface="Helvetica" panose="020B0604020202020204" pitchFamily="34" charset="0"/>
                <a:cs typeface="Helvetica" panose="020B0604020202020204" pitchFamily="34" charset="0"/>
              </a:rPr>
            </a:br>
            <a:r>
              <a:rPr lang="en-US" dirty="0">
                <a:latin typeface="Arial" panose="020B0604020202020204" pitchFamily="34" charset="0"/>
                <a:cs typeface="Arial" panose="020B0604020202020204" pitchFamily="34" charset="0"/>
              </a:rPr>
              <a:t>MEDICAL EVALUATION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INCUMBANTS</a:t>
            </a:r>
            <a:br>
              <a:rPr lang="en-US" sz="4400" dirty="0">
                <a:solidFill>
                  <a:srgbClr val="0070C0"/>
                </a:solidFill>
                <a:latin typeface="Arial" panose="020B0604020202020204" pitchFamily="34" charset="0"/>
                <a:cs typeface="Arial" panose="020B0604020202020204" pitchFamily="34" charset="0"/>
              </a:rPr>
            </a:b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79732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8480047" cy="1061000"/>
          </a:xfrm>
        </p:spPr>
        <p:txBody>
          <a:bodyPr anchor="ctr" anchorCtr="0">
            <a:noAutofit/>
          </a:bodyPr>
          <a:lstStyle/>
          <a:p>
            <a:r>
              <a:rPr kumimoji="0" lang="en-US" sz="3000" b="1" i="0" u="none" strike="noStrike" kern="1200" cap="none" spc="0" normalizeH="0" baseline="0" noProof="0" dirty="0">
                <a:ln>
                  <a:noFill/>
                </a:ln>
                <a:solidFill>
                  <a:srgbClr val="225B36"/>
                </a:solidFill>
                <a:effectLst/>
                <a:uLnTx/>
                <a:uFillTx/>
                <a:latin typeface="Helvetica" pitchFamily="2" charset="0"/>
                <a:ea typeface="+mj-ea"/>
                <a:cs typeface="+mj-cs"/>
              </a:rPr>
              <a:t>NFPA</a:t>
            </a:r>
            <a:r>
              <a:rPr kumimoji="0" lang="en-US" sz="2800" b="1" i="0" u="none" strike="noStrike" kern="1200" cap="none" spc="0" normalizeH="0" baseline="30000" noProof="0" dirty="0">
                <a:ln>
                  <a:noFill/>
                </a:ln>
                <a:solidFill>
                  <a:srgbClr val="225B36"/>
                </a:solidFill>
                <a:effectLst/>
                <a:uLnTx/>
                <a:uFillTx/>
                <a:latin typeface="Helvetica Neue" panose="02000503000000020004"/>
                <a:ea typeface="+mj-ea"/>
                <a:cs typeface="+mj-cs"/>
              </a:rPr>
              <a:t>®</a:t>
            </a:r>
            <a:r>
              <a:rPr kumimoji="0" lang="en-US" sz="3000" b="1" i="0" u="none" strike="noStrike" kern="1200" cap="none" spc="0" normalizeH="0" baseline="0" noProof="0" dirty="0">
                <a:ln>
                  <a:noFill/>
                </a:ln>
                <a:solidFill>
                  <a:srgbClr val="225B36"/>
                </a:solidFill>
                <a:effectLst/>
                <a:uLnTx/>
                <a:uFillTx/>
                <a:latin typeface="Helvetica" pitchFamily="2" charset="0"/>
                <a:ea typeface="+mj-ea"/>
                <a:cs typeface="+mj-cs"/>
              </a:rPr>
              <a:t> </a:t>
            </a:r>
            <a:r>
              <a:rPr lang="en-US" sz="3000" dirty="0"/>
              <a:t>1582 Incumbent Evaluation Overview</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0" y="1242099"/>
            <a:ext cx="8480047" cy="3544712"/>
          </a:xfrm>
        </p:spPr>
        <p:txBody>
          <a:bodyPr>
            <a:normAutofit/>
          </a:bodyPr>
          <a:lstStyle/>
          <a:p>
            <a:pPr marL="0" indent="0" algn="l">
              <a:lnSpc>
                <a:spcPct val="100000"/>
              </a:lnSpc>
              <a:buNone/>
            </a:pPr>
            <a:endParaRPr lang="en-US" sz="800" i="0" u="none" strike="noStrike" baseline="0" dirty="0">
              <a:solidFill>
                <a:srgbClr val="0070C0"/>
              </a:solidFill>
              <a:latin typeface="Arial" panose="020B0604020202020204" pitchFamily="34" charset="0"/>
              <a:cs typeface="Arial" panose="020B0604020202020204" pitchFamily="34" charset="0"/>
            </a:endParaRPr>
          </a:p>
          <a:p>
            <a:pPr lvl="1">
              <a:lnSpc>
                <a:spcPct val="110000"/>
              </a:lnSpc>
              <a:buClr>
                <a:schemeClr val="tx2"/>
              </a:buClr>
              <a:buSzPct val="124000"/>
              <a:buFont typeface="Wingdings" panose="05000000000000000000" pitchFamily="2" charset="2"/>
              <a:buChar char="ü"/>
            </a:pPr>
            <a:r>
              <a:rPr lang="en-US" sz="1400" b="0" i="0" u="none" strike="noStrike" baseline="0" dirty="0">
                <a:solidFill>
                  <a:srgbClr val="000000"/>
                </a:solidFill>
                <a:latin typeface="Arial" panose="020B0604020202020204" pitchFamily="34" charset="0"/>
                <a:cs typeface="Arial" panose="020B0604020202020204" pitchFamily="34" charset="0"/>
              </a:rPr>
              <a:t>The standard recognizes no difference between volunteer, paid on call, part time, or career firefighters. The the14 essential job functions are the same.  </a:t>
            </a:r>
            <a:r>
              <a:rPr lang="en-US" sz="1400" dirty="0">
                <a:solidFill>
                  <a:srgbClr val="000000"/>
                </a:solidFill>
                <a:latin typeface="Arial" panose="020B0604020202020204" pitchFamily="34" charset="0"/>
                <a:cs typeface="Arial" panose="020B0604020202020204" pitchFamily="34" charset="0"/>
              </a:rPr>
              <a:t>A</a:t>
            </a:r>
            <a:r>
              <a:rPr lang="en-US" sz="1400" b="0" i="0" u="none" strike="noStrike" baseline="0" dirty="0">
                <a:solidFill>
                  <a:srgbClr val="000000"/>
                </a:solidFill>
                <a:latin typeface="Arial" panose="020B0604020202020204" pitchFamily="34" charset="0"/>
                <a:cs typeface="Arial" panose="020B0604020202020204" pitchFamily="34" charset="0"/>
              </a:rPr>
              <a:t>lthough, some emergency response teams may have additional requirements. </a:t>
            </a:r>
            <a:r>
              <a:rPr lang="en-US" sz="1400" i="1" u="none" strike="noStrike" baseline="0" dirty="0">
                <a:solidFill>
                  <a:srgbClr val="000000"/>
                </a:solidFill>
                <a:latin typeface="Arial" panose="020B0604020202020204" pitchFamily="34" charset="0"/>
                <a:cs typeface="Arial" panose="020B0604020202020204" pitchFamily="34" charset="0"/>
              </a:rPr>
              <a:t>Chapter 9.1.3 - Essential Job Tasks for Specialized Teams.</a:t>
            </a:r>
          </a:p>
          <a:p>
            <a:pPr marL="342900" lvl="1" indent="0">
              <a:lnSpc>
                <a:spcPct val="110000"/>
              </a:lnSpc>
              <a:buClr>
                <a:schemeClr val="tx2"/>
              </a:buClr>
              <a:buSzPct val="150000"/>
              <a:buNone/>
            </a:pPr>
            <a:endParaRPr lang="en-US" sz="800" i="1" u="none" strike="noStrike" baseline="0" dirty="0">
              <a:solidFill>
                <a:srgbClr val="000000"/>
              </a:solidFill>
              <a:latin typeface="Arial" panose="020B0604020202020204" pitchFamily="34" charset="0"/>
              <a:cs typeface="Arial" panose="020B0604020202020204" pitchFamily="34" charset="0"/>
            </a:endParaRPr>
          </a:p>
          <a:p>
            <a:pPr lvl="1">
              <a:lnSpc>
                <a:spcPct val="120000"/>
              </a:lnSpc>
              <a:buClr>
                <a:schemeClr val="tx2"/>
              </a:buClr>
              <a:buSzPct val="124000"/>
              <a:buFont typeface="Wingdings" panose="05000000000000000000" pitchFamily="2" charset="2"/>
              <a:buChar char="ü"/>
            </a:pPr>
            <a:r>
              <a:rPr lang="en-US" sz="1400" b="0" i="0" u="none" strike="noStrike" baseline="0" dirty="0">
                <a:solidFill>
                  <a:srgbClr val="000000"/>
                </a:solidFill>
                <a:latin typeface="Arial" panose="020B0604020202020204" pitchFamily="34" charset="0"/>
                <a:cs typeface="Arial" panose="020B0604020202020204" pitchFamily="34" charset="0"/>
              </a:rPr>
              <a:t>The evaluations are required to conform to all applicable U.S. OSHA standards, including:</a:t>
            </a:r>
          </a:p>
          <a:p>
            <a:pPr lvl="2">
              <a:lnSpc>
                <a:spcPct val="120000"/>
              </a:lnSpc>
              <a:buSzPct val="124000"/>
              <a:buFont typeface="Wingdings" panose="05000000000000000000" pitchFamily="2" charset="2"/>
              <a:buChar char="§"/>
            </a:pPr>
            <a:r>
              <a:rPr lang="en-US" sz="1200" b="0" i="0" u="none" strike="noStrike" baseline="0" dirty="0">
                <a:solidFill>
                  <a:srgbClr val="000000"/>
                </a:solidFill>
                <a:latin typeface="Arial" panose="020B0604020202020204" pitchFamily="34" charset="0"/>
                <a:cs typeface="Arial" panose="020B0604020202020204" pitchFamily="34" charset="0"/>
              </a:rPr>
              <a:t>29 CFR 1910.1030 - </a:t>
            </a:r>
            <a:r>
              <a:rPr lang="en-US" sz="1200" b="0" i="1" u="none" strike="noStrike" baseline="0" dirty="0">
                <a:solidFill>
                  <a:srgbClr val="000000"/>
                </a:solidFill>
                <a:latin typeface="Arial" panose="020B0604020202020204" pitchFamily="34" charset="0"/>
                <a:cs typeface="Arial" panose="020B0604020202020204" pitchFamily="34" charset="0"/>
              </a:rPr>
              <a:t>Bloodborne Pathogens</a:t>
            </a:r>
            <a:r>
              <a:rPr lang="en-US" sz="1200" b="0" i="0" u="none" strike="noStrike" baseline="0" dirty="0">
                <a:solidFill>
                  <a:srgbClr val="000000"/>
                </a:solidFill>
                <a:latin typeface="Arial" panose="020B0604020202020204" pitchFamily="34" charset="0"/>
                <a:cs typeface="Arial" panose="020B0604020202020204" pitchFamily="34" charset="0"/>
              </a:rPr>
              <a:t> </a:t>
            </a:r>
          </a:p>
          <a:p>
            <a:pPr lvl="2">
              <a:lnSpc>
                <a:spcPct val="120000"/>
              </a:lnSpc>
              <a:buSzPct val="124000"/>
              <a:buFont typeface="Wingdings" panose="05000000000000000000" pitchFamily="2" charset="2"/>
              <a:buChar char="§"/>
            </a:pPr>
            <a:r>
              <a:rPr lang="en-US" sz="1200" b="0" i="0" u="none" strike="noStrike" baseline="0" dirty="0">
                <a:solidFill>
                  <a:srgbClr val="000000"/>
                </a:solidFill>
                <a:latin typeface="Arial" panose="020B0604020202020204" pitchFamily="34" charset="0"/>
                <a:cs typeface="Arial" panose="020B0604020202020204" pitchFamily="34" charset="0"/>
              </a:rPr>
              <a:t>29 CFR 1910.134 - </a:t>
            </a:r>
            <a:r>
              <a:rPr lang="en-US" sz="1200" b="0" i="1" u="none" strike="noStrike" baseline="0" dirty="0">
                <a:solidFill>
                  <a:srgbClr val="000000"/>
                </a:solidFill>
                <a:latin typeface="Arial" panose="020B0604020202020204" pitchFamily="34" charset="0"/>
                <a:cs typeface="Arial" panose="020B0604020202020204" pitchFamily="34" charset="0"/>
              </a:rPr>
              <a:t>Respiratory Protection</a:t>
            </a:r>
            <a:endParaRPr lang="en-US" sz="1200" b="0" i="0" u="none" strike="noStrike" baseline="0" dirty="0">
              <a:solidFill>
                <a:srgbClr val="000000"/>
              </a:solidFill>
              <a:latin typeface="Arial" panose="020B0604020202020204" pitchFamily="34" charset="0"/>
              <a:cs typeface="Arial" panose="020B0604020202020204" pitchFamily="34" charset="0"/>
            </a:endParaRPr>
          </a:p>
          <a:p>
            <a:pPr lvl="2">
              <a:lnSpc>
                <a:spcPct val="120000"/>
              </a:lnSpc>
              <a:buSzPct val="124000"/>
              <a:buFont typeface="Wingdings" panose="05000000000000000000" pitchFamily="2" charset="2"/>
              <a:buChar char="§"/>
            </a:pPr>
            <a:r>
              <a:rPr lang="en-US" sz="1200" b="0" i="0" u="none" strike="noStrike" baseline="0" dirty="0">
                <a:solidFill>
                  <a:srgbClr val="000000"/>
                </a:solidFill>
                <a:latin typeface="Arial" panose="020B0604020202020204" pitchFamily="34" charset="0"/>
                <a:cs typeface="Arial" panose="020B0604020202020204" pitchFamily="34" charset="0"/>
              </a:rPr>
              <a:t>29 CFR 1910.120 - </a:t>
            </a:r>
            <a:r>
              <a:rPr lang="en-US" sz="1200" b="0" i="1" u="none" strike="noStrike" baseline="0" dirty="0">
                <a:solidFill>
                  <a:srgbClr val="000000"/>
                </a:solidFill>
                <a:latin typeface="Arial" panose="020B0604020202020204" pitchFamily="34" charset="0"/>
                <a:cs typeface="Arial" panose="020B0604020202020204" pitchFamily="34" charset="0"/>
              </a:rPr>
              <a:t>Hazardous </a:t>
            </a:r>
            <a:r>
              <a:rPr lang="en-US" sz="1200" i="1" dirty="0">
                <a:solidFill>
                  <a:srgbClr val="000000"/>
                </a:solidFill>
                <a:latin typeface="Arial" panose="020B0604020202020204" pitchFamily="34" charset="0"/>
                <a:cs typeface="Arial" panose="020B0604020202020204" pitchFamily="34" charset="0"/>
              </a:rPr>
              <a:t>W</a:t>
            </a:r>
            <a:r>
              <a:rPr lang="en-US" sz="1200" b="0" i="1" u="none" strike="noStrike" baseline="0" dirty="0">
                <a:solidFill>
                  <a:srgbClr val="000000"/>
                </a:solidFill>
                <a:latin typeface="Arial" panose="020B0604020202020204" pitchFamily="34" charset="0"/>
                <a:cs typeface="Arial" panose="020B0604020202020204" pitchFamily="34" charset="0"/>
              </a:rPr>
              <a:t>aste </a:t>
            </a:r>
            <a:r>
              <a:rPr lang="en-US" sz="1200" i="1" dirty="0">
                <a:solidFill>
                  <a:srgbClr val="000000"/>
                </a:solidFill>
                <a:latin typeface="Arial" panose="020B0604020202020204" pitchFamily="34" charset="0"/>
                <a:cs typeface="Arial" panose="020B0604020202020204" pitchFamily="34" charset="0"/>
              </a:rPr>
              <a:t>O</a:t>
            </a:r>
            <a:r>
              <a:rPr lang="en-US" sz="1200" b="0" i="1" u="none" strike="noStrike" baseline="0" dirty="0">
                <a:solidFill>
                  <a:srgbClr val="000000"/>
                </a:solidFill>
                <a:latin typeface="Arial" panose="020B0604020202020204" pitchFamily="34" charset="0"/>
                <a:cs typeface="Arial" panose="020B0604020202020204" pitchFamily="34" charset="0"/>
              </a:rPr>
              <a:t>perations and Emergency </a:t>
            </a:r>
            <a:r>
              <a:rPr lang="en-US" sz="1200" i="1" dirty="0">
                <a:solidFill>
                  <a:srgbClr val="000000"/>
                </a:solidFill>
                <a:latin typeface="Arial" panose="020B0604020202020204" pitchFamily="34" charset="0"/>
                <a:cs typeface="Arial" panose="020B0604020202020204" pitchFamily="34" charset="0"/>
              </a:rPr>
              <a:t>R</a:t>
            </a:r>
            <a:r>
              <a:rPr lang="en-US" sz="1200" b="0" i="1" u="none" strike="noStrike" baseline="0" dirty="0">
                <a:solidFill>
                  <a:srgbClr val="000000"/>
                </a:solidFill>
                <a:latin typeface="Arial" panose="020B0604020202020204" pitchFamily="34" charset="0"/>
                <a:cs typeface="Arial" panose="020B0604020202020204" pitchFamily="34" charset="0"/>
              </a:rPr>
              <a:t>esponse</a:t>
            </a:r>
            <a:r>
              <a:rPr lang="en-US" sz="1200" b="0" i="0" u="none" strike="noStrike" baseline="0" dirty="0">
                <a:solidFill>
                  <a:srgbClr val="000000"/>
                </a:solidFill>
                <a:latin typeface="Arial" panose="020B0604020202020204" pitchFamily="34" charset="0"/>
                <a:cs typeface="Arial" panose="020B0604020202020204" pitchFamily="34" charset="0"/>
              </a:rPr>
              <a:t> </a:t>
            </a:r>
          </a:p>
          <a:p>
            <a:pPr lvl="2">
              <a:lnSpc>
                <a:spcPct val="120000"/>
              </a:lnSpc>
              <a:buSzPct val="124000"/>
              <a:buFont typeface="Wingdings" panose="05000000000000000000" pitchFamily="2" charset="2"/>
              <a:buChar char="§"/>
            </a:pPr>
            <a:r>
              <a:rPr lang="en-US" sz="1200" b="0" i="0" u="none" strike="noStrike" baseline="0" dirty="0">
                <a:solidFill>
                  <a:srgbClr val="000000"/>
                </a:solidFill>
                <a:latin typeface="Arial" panose="020B0604020202020204" pitchFamily="34" charset="0"/>
                <a:cs typeface="Arial" panose="020B0604020202020204" pitchFamily="34" charset="0"/>
              </a:rPr>
              <a:t>29 CFR 1910.95 - </a:t>
            </a:r>
            <a:r>
              <a:rPr lang="en-US" sz="1200" b="0" i="1" u="none" strike="noStrike" baseline="0" dirty="0">
                <a:solidFill>
                  <a:srgbClr val="000000"/>
                </a:solidFill>
                <a:latin typeface="Arial" panose="020B0604020202020204" pitchFamily="34" charset="0"/>
                <a:cs typeface="Arial" panose="020B0604020202020204" pitchFamily="34" charset="0"/>
              </a:rPr>
              <a:t>Occupational </a:t>
            </a:r>
            <a:r>
              <a:rPr lang="en-US" sz="1200" i="1" dirty="0">
                <a:solidFill>
                  <a:srgbClr val="000000"/>
                </a:solidFill>
                <a:latin typeface="Arial" panose="020B0604020202020204" pitchFamily="34" charset="0"/>
                <a:cs typeface="Arial" panose="020B0604020202020204" pitchFamily="34" charset="0"/>
              </a:rPr>
              <a:t>N</a:t>
            </a:r>
            <a:r>
              <a:rPr lang="en-US" sz="1200" b="0" i="1" u="none" strike="noStrike" baseline="0" dirty="0">
                <a:solidFill>
                  <a:srgbClr val="000000"/>
                </a:solidFill>
                <a:latin typeface="Arial" panose="020B0604020202020204" pitchFamily="34" charset="0"/>
                <a:cs typeface="Arial" panose="020B0604020202020204" pitchFamily="34" charset="0"/>
              </a:rPr>
              <a:t>oise </a:t>
            </a:r>
            <a:r>
              <a:rPr lang="en-US" sz="1200" i="1" dirty="0">
                <a:solidFill>
                  <a:srgbClr val="000000"/>
                </a:solidFill>
                <a:latin typeface="Arial" panose="020B0604020202020204" pitchFamily="34" charset="0"/>
                <a:cs typeface="Arial" panose="020B0604020202020204" pitchFamily="34" charset="0"/>
              </a:rPr>
              <a:t>E</a:t>
            </a:r>
            <a:r>
              <a:rPr lang="en-US" sz="1200" b="0" i="1" u="none" strike="noStrike" baseline="0" dirty="0">
                <a:solidFill>
                  <a:srgbClr val="000000"/>
                </a:solidFill>
                <a:latin typeface="Arial" panose="020B0604020202020204" pitchFamily="34" charset="0"/>
                <a:cs typeface="Arial" panose="020B0604020202020204" pitchFamily="34" charset="0"/>
              </a:rPr>
              <a:t>xposure</a:t>
            </a: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L="685800" lvl="2" indent="0">
              <a:lnSpc>
                <a:spcPct val="120000"/>
              </a:lnSpc>
              <a:buClr>
                <a:schemeClr val="tx2"/>
              </a:buClr>
              <a:buSzPct val="150000"/>
              <a:buNone/>
            </a:pPr>
            <a:endParaRPr lang="en-US" sz="1200" dirty="0">
              <a:solidFill>
                <a:srgbClr val="000000"/>
              </a:solidFill>
              <a:latin typeface="Helvetica Light"/>
            </a:endParaRPr>
          </a:p>
          <a:p>
            <a:pPr marL="685800" lvl="2" indent="0">
              <a:lnSpc>
                <a:spcPct val="120000"/>
              </a:lnSpc>
              <a:buClr>
                <a:schemeClr val="tx2"/>
              </a:buClr>
              <a:buSzPct val="150000"/>
              <a:buNone/>
            </a:pPr>
            <a:endParaRPr lang="en-US" sz="1200" b="0" i="0" u="none" strike="noStrike" baseline="0" dirty="0">
              <a:solidFill>
                <a:srgbClr val="000000"/>
              </a:solidFill>
              <a:latin typeface="Helvetica Light"/>
            </a:endParaRPr>
          </a:p>
          <a:p>
            <a:pPr marL="685800" lvl="2" indent="0">
              <a:lnSpc>
                <a:spcPct val="120000"/>
              </a:lnSpc>
              <a:buClr>
                <a:schemeClr val="tx2"/>
              </a:buClr>
              <a:buSzPct val="150000"/>
              <a:buNone/>
            </a:pPr>
            <a:endParaRPr lang="en-US" sz="1100" b="0" i="0" u="none" strike="noStrike" baseline="0" dirty="0">
              <a:solidFill>
                <a:srgbClr val="000000"/>
              </a:solidFill>
              <a:latin typeface="Helvetica Light"/>
            </a:endParaRPr>
          </a:p>
        </p:txBody>
      </p:sp>
    </p:spTree>
    <p:extLst>
      <p:ext uri="{BB962C8B-B14F-4D97-AF65-F5344CB8AC3E}">
        <p14:creationId xmlns:p14="http://schemas.microsoft.com/office/powerpoint/2010/main" val="2324916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8804109" cy="1061000"/>
          </a:xfrm>
        </p:spPr>
        <p:txBody>
          <a:bodyPr anchor="ctr" anchorCtr="0">
            <a:noAutofit/>
          </a:bodyPr>
          <a:lstStyle/>
          <a:p>
            <a:r>
              <a:rPr lang="en-US" sz="3000" dirty="0"/>
              <a:t>Medical Components in the</a:t>
            </a:r>
            <a:br>
              <a:rPr lang="en-US" sz="3000" dirty="0"/>
            </a:br>
            <a:r>
              <a:rPr lang="en-US" sz="3000" dirty="0"/>
              <a:t>Incumbent Medical Evaluation</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1" y="1304672"/>
            <a:ext cx="6196375" cy="1873956"/>
          </a:xfrm>
        </p:spPr>
        <p:txBody>
          <a:bodyPr>
            <a:normAutofit/>
          </a:bodyPr>
          <a:lstStyle/>
          <a:p>
            <a:pPr>
              <a:lnSpc>
                <a:spcPct val="100000"/>
              </a:lnSpc>
              <a:buSzPct val="124000"/>
              <a:buFont typeface="Wingdings" panose="05000000000000000000" pitchFamily="2" charset="2"/>
              <a:buChar char="ü"/>
            </a:pPr>
            <a:r>
              <a:rPr lang="en-US" sz="1400" b="0" i="0" u="none" strike="noStrike" baseline="0" dirty="0">
                <a:solidFill>
                  <a:srgbClr val="000000"/>
                </a:solidFill>
                <a:latin typeface="Arial" panose="020B0604020202020204" pitchFamily="34" charset="0"/>
                <a:cs typeface="Arial" panose="020B0604020202020204" pitchFamily="34" charset="0"/>
              </a:rPr>
              <a:t>The annual medical includes medical history, a </a:t>
            </a:r>
            <a:r>
              <a:rPr lang="en-US" sz="1400" dirty="0">
                <a:solidFill>
                  <a:srgbClr val="000000"/>
                </a:solidFill>
                <a:latin typeface="Arial" panose="020B0604020202020204" pitchFamily="34" charset="0"/>
                <a:cs typeface="Arial" panose="020B0604020202020204" pitchFamily="34" charset="0"/>
              </a:rPr>
              <a:t>hands-on medical </a:t>
            </a:r>
            <a:r>
              <a:rPr lang="en-US" sz="1400" b="0" i="0" u="none" strike="noStrike" baseline="0" dirty="0">
                <a:solidFill>
                  <a:srgbClr val="000000"/>
                </a:solidFill>
                <a:latin typeface="Arial" panose="020B0604020202020204" pitchFamily="34" charset="0"/>
                <a:cs typeface="Arial" panose="020B0604020202020204" pitchFamily="34" charset="0"/>
              </a:rPr>
              <a:t>examination, and any laboratory tests required to detect physical</a:t>
            </a:r>
            <a:r>
              <a:rPr lang="en-US" sz="1400" dirty="0">
                <a:solidFill>
                  <a:srgbClr val="000000"/>
                </a:solidFill>
                <a:latin typeface="Arial" panose="020B0604020202020204" pitchFamily="34" charset="0"/>
                <a:cs typeface="Arial" panose="020B0604020202020204" pitchFamily="34" charset="0"/>
              </a:rPr>
              <a:t>/</a:t>
            </a:r>
            <a:r>
              <a:rPr lang="en-US" sz="1400" b="0" i="0" u="none" strike="noStrike" baseline="0" dirty="0">
                <a:solidFill>
                  <a:srgbClr val="000000"/>
                </a:solidFill>
                <a:latin typeface="Arial" panose="020B0604020202020204" pitchFamily="34" charset="0"/>
                <a:cs typeface="Arial" panose="020B0604020202020204" pitchFamily="34" charset="0"/>
              </a:rPr>
              <a:t>medical condition(s) that could adversely aff</a:t>
            </a:r>
            <a:r>
              <a:rPr lang="en-US" sz="1400" b="0" i="0" u="none" strike="noStrike" baseline="0" dirty="0">
                <a:latin typeface="Arial" panose="020B0604020202020204" pitchFamily="34" charset="0"/>
                <a:cs typeface="Arial" panose="020B0604020202020204" pitchFamily="34" charset="0"/>
              </a:rPr>
              <a:t>ect</a:t>
            </a:r>
            <a:r>
              <a:rPr lang="en-US" sz="1400" b="0" i="0" u="none" strike="noStrike" baseline="0" dirty="0">
                <a:solidFill>
                  <a:srgbClr val="000000"/>
                </a:solidFill>
                <a:latin typeface="Arial" panose="020B0604020202020204" pitchFamily="34" charset="0"/>
                <a:cs typeface="Arial" panose="020B0604020202020204" pitchFamily="34" charset="0"/>
              </a:rPr>
              <a:t> an incumbent’s ability to safely perform the14 essential job tasks. </a:t>
            </a:r>
          </a:p>
          <a:p>
            <a:pPr marL="0" indent="0">
              <a:lnSpc>
                <a:spcPct val="100000"/>
              </a:lnSpc>
              <a:buNone/>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a:lnSpc>
                <a:spcPct val="100000"/>
              </a:lnSpc>
              <a:buSzPct val="124000"/>
              <a:buFont typeface="Wingdings" panose="05000000000000000000" pitchFamily="2" charset="2"/>
              <a:buChar char="ü"/>
            </a:pPr>
            <a:r>
              <a:rPr lang="en-US" sz="1400" b="0" i="0" u="none" strike="noStrike" baseline="0" dirty="0">
                <a:solidFill>
                  <a:srgbClr val="000000"/>
                </a:solidFill>
                <a:latin typeface="Arial" panose="020B0604020202020204" pitchFamily="34" charset="0"/>
                <a:cs typeface="Arial" panose="020B0604020202020204" pitchFamily="34" charset="0"/>
              </a:rPr>
              <a:t>The </a:t>
            </a:r>
            <a:r>
              <a:rPr lang="en-US" sz="1400" dirty="0">
                <a:solidFill>
                  <a:srgbClr val="000000"/>
                </a:solidFill>
                <a:latin typeface="Arial" panose="020B0604020202020204" pitchFamily="34" charset="0"/>
                <a:cs typeface="Arial" panose="020B0604020202020204" pitchFamily="34" charset="0"/>
              </a:rPr>
              <a:t>medical evaluation h</a:t>
            </a:r>
            <a:r>
              <a:rPr lang="en-US" sz="1400" b="0" i="0" u="none" strike="noStrike" baseline="0" dirty="0">
                <a:solidFill>
                  <a:srgbClr val="000000"/>
                </a:solidFill>
                <a:latin typeface="Arial" panose="020B0604020202020204" pitchFamily="34" charset="0"/>
                <a:cs typeface="Arial" panose="020B0604020202020204" pitchFamily="34" charset="0"/>
              </a:rPr>
              <a:t>as 13 components:</a:t>
            </a:r>
            <a:endParaRPr lang="en-US" sz="1400" dirty="0">
              <a:solidFill>
                <a:srgbClr val="000000"/>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79881B5C-94C8-4052-BBA3-593C866A4F4A}"/>
              </a:ext>
            </a:extLst>
          </p:cNvPr>
          <p:cNvSpPr txBox="1">
            <a:spLocks/>
          </p:cNvSpPr>
          <p:nvPr/>
        </p:nvSpPr>
        <p:spPr>
          <a:xfrm>
            <a:off x="339891" y="2931725"/>
            <a:ext cx="6873708" cy="1540934"/>
          </a:xfrm>
          <a:prstGeom prst="rect">
            <a:avLst/>
          </a:prstGeom>
        </p:spPr>
        <p:txBody>
          <a:bodyPr vert="horz" lIns="0" tIns="0" rIns="0" bIns="0" numCol="2" rtlCol="0">
            <a:normAutofit/>
          </a:bodyPr>
          <a:lstStyle>
            <a:lvl1pPr marL="171450" indent="-171450" algn="l" defTabSz="685800" rtl="0" eaLnBrk="1" latinLnBrk="0" hangingPunct="1">
              <a:lnSpc>
                <a:spcPct val="90000"/>
              </a:lnSpc>
              <a:spcBef>
                <a:spcPts val="750"/>
              </a:spcBef>
              <a:buClr>
                <a:srgbClr val="225B36"/>
              </a:buClr>
              <a:buFont typeface="Arial" panose="020B0604020202020204" pitchFamily="34" charset="0"/>
              <a:buChar char="•"/>
              <a:defRPr sz="2100" b="0" i="0" kern="1200">
                <a:solidFill>
                  <a:schemeClr val="tx1"/>
                </a:solidFill>
                <a:latin typeface="Helvetica Light" panose="020B0403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Helvetica Light" panose="020B0403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Helvetica Light" panose="020B0403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Light" panose="020B0403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Light" panose="020B0403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Vital signs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Head, eyes, ears, nose, and throat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Neck</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Lymph nodes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Cardiovascular</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Pulmonary</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Gastrointestinal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Hernia</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Neurological</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Musculoskeletal</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Skin (includes cancer screenings)</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Vision</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800100" marR="0" lvl="1" indent="-342900">
              <a:lnSpc>
                <a:spcPct val="120000"/>
              </a:lnSpc>
              <a:spcBef>
                <a:spcPts val="0"/>
              </a:spcBef>
              <a:spcAft>
                <a:spcPts val="0"/>
              </a:spcAft>
              <a:buFont typeface="+mj-lt"/>
              <a:buAutoNum type="arabicPeriod"/>
              <a:tabLst>
                <a:tab pos="914400" algn="l"/>
              </a:tabLst>
            </a:pPr>
            <a:r>
              <a:rPr lang="en-US" sz="1200" b="1" kern="1200" dirty="0">
                <a:solidFill>
                  <a:srgbClr val="000000"/>
                </a:solidFill>
                <a:effectLst/>
                <a:latin typeface="Arial" panose="020B0604020202020204" pitchFamily="34" charset="0"/>
                <a:cs typeface="Arial" panose="020B0604020202020204" pitchFamily="34" charset="0"/>
              </a:rPr>
              <a:t>Gender specific exams</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88489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9241211" cy="1061000"/>
          </a:xfrm>
        </p:spPr>
        <p:txBody>
          <a:bodyPr anchor="ctr" anchorCtr="0">
            <a:noAutofit/>
          </a:bodyPr>
          <a:lstStyle/>
          <a:p>
            <a:r>
              <a:rPr kumimoji="0" lang="en-US" sz="3000" b="1" i="0" u="none" strike="noStrike" kern="1200" cap="none" spc="0" normalizeH="0" baseline="0" noProof="0" dirty="0">
                <a:ln>
                  <a:noFill/>
                </a:ln>
                <a:solidFill>
                  <a:srgbClr val="225B36"/>
                </a:solidFill>
                <a:effectLst/>
                <a:uLnTx/>
                <a:uFillTx/>
                <a:latin typeface="Helvetica" pitchFamily="2" charset="0"/>
                <a:ea typeface="+mj-ea"/>
                <a:cs typeface="+mj-cs"/>
              </a:rPr>
              <a:t>NFPA</a:t>
            </a:r>
            <a:r>
              <a:rPr kumimoji="0" lang="en-US" sz="2800" b="1" i="0" u="none" strike="noStrike" kern="1200" cap="none" spc="0" normalizeH="0" baseline="30000" noProof="0" dirty="0">
                <a:ln>
                  <a:noFill/>
                </a:ln>
                <a:solidFill>
                  <a:srgbClr val="225B36"/>
                </a:solidFill>
                <a:effectLst/>
                <a:uLnTx/>
                <a:uFillTx/>
                <a:latin typeface="Helvetica Neue" panose="02000503000000020004"/>
                <a:ea typeface="+mj-ea"/>
                <a:cs typeface="+mj-cs"/>
              </a:rPr>
              <a:t>®</a:t>
            </a:r>
            <a:r>
              <a:rPr kumimoji="0" lang="en-US" sz="3000" b="1" i="0" u="none" strike="noStrike" kern="1200" cap="none" spc="0" normalizeH="0" baseline="0" noProof="0" dirty="0">
                <a:ln>
                  <a:noFill/>
                </a:ln>
                <a:solidFill>
                  <a:srgbClr val="225B36"/>
                </a:solidFill>
                <a:effectLst/>
                <a:uLnTx/>
                <a:uFillTx/>
                <a:latin typeface="Helvetica" pitchFamily="2" charset="0"/>
                <a:ea typeface="+mj-ea"/>
                <a:cs typeface="+mj-cs"/>
              </a:rPr>
              <a:t> 1582 Supporting our</a:t>
            </a:r>
            <a:r>
              <a:rPr lang="en-US" dirty="0"/>
              <a:t> Incumbents</a:t>
            </a:r>
          </a:p>
        </p:txBody>
      </p:sp>
      <p:sp>
        <p:nvSpPr>
          <p:cNvPr id="7" name="TextBox 6">
            <a:extLst>
              <a:ext uri="{FF2B5EF4-FFF2-40B4-BE49-F238E27FC236}">
                <a16:creationId xmlns:a16="http://schemas.microsoft.com/office/drawing/2014/main" id="{CDA7A471-C5FA-C941-9A0A-83F75C4D134F}"/>
              </a:ext>
            </a:extLst>
          </p:cNvPr>
          <p:cNvSpPr txBox="1"/>
          <p:nvPr/>
        </p:nvSpPr>
        <p:spPr>
          <a:xfrm>
            <a:off x="3903785" y="3778180"/>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C25AE312-568D-4F76-85BD-C53C22627C0F}"/>
              </a:ext>
            </a:extLst>
          </p:cNvPr>
          <p:cNvSpPr txBox="1"/>
          <p:nvPr/>
        </p:nvSpPr>
        <p:spPr>
          <a:xfrm>
            <a:off x="339891" y="1265870"/>
            <a:ext cx="8804109" cy="2862322"/>
          </a:xfrm>
          <a:prstGeom prst="rect">
            <a:avLst/>
          </a:prstGeom>
          <a:noFill/>
        </p:spPr>
        <p:txBody>
          <a:bodyPr wrap="square" rtlCol="0">
            <a:spAutoFit/>
          </a:bodyPr>
          <a:lstStyle/>
          <a:p>
            <a:r>
              <a:rPr lang="en-US" sz="1600" b="1" dirty="0">
                <a:solidFill>
                  <a:srgbClr val="0070C0"/>
                </a:solidFill>
                <a:latin typeface="Arial" panose="020B0604020202020204" pitchFamily="34" charset="0"/>
                <a:cs typeface="Arial" panose="020B0604020202020204" pitchFamily="34" charset="0"/>
              </a:rPr>
              <a:t>A NFPA1582 qualified Healthcare Provider can provide </a:t>
            </a:r>
            <a:r>
              <a:rPr lang="en-US" sz="1600" b="1" u="sng" dirty="0">
                <a:solidFill>
                  <a:srgbClr val="0070C0"/>
                </a:solidFill>
                <a:latin typeface="Arial" panose="020B0604020202020204" pitchFamily="34" charset="0"/>
                <a:cs typeface="Arial" panose="020B0604020202020204" pitchFamily="34" charset="0"/>
              </a:rPr>
              <a:t>confidential</a:t>
            </a:r>
            <a:r>
              <a:rPr lang="en-US" sz="1600" b="1" dirty="0">
                <a:solidFill>
                  <a:srgbClr val="0070C0"/>
                </a:solidFill>
                <a:latin typeface="Arial" panose="020B0604020202020204" pitchFamily="34" charset="0"/>
                <a:cs typeface="Arial" panose="020B0604020202020204" pitchFamily="34" charset="0"/>
              </a:rPr>
              <a:t> referrals (when needed) for some of the following health conditions: </a:t>
            </a:r>
          </a:p>
          <a:p>
            <a:endParaRPr lang="en-US" sz="8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Cancer assessment/treatments</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Cardiopulmonary evaluations</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Alcohol, tobacco, and substance abuse recovery</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Sleep depravation recovery</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Stress/depression/PTSD/suicide prevention therapy</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Family and finance assistance</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Injury recovery therapy</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Personal fitness training/PFT support</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Weight/body composition assessments</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Nutritional guidance</a:t>
            </a:r>
          </a:p>
        </p:txBody>
      </p:sp>
    </p:spTree>
    <p:extLst>
      <p:ext uri="{BB962C8B-B14F-4D97-AF65-F5344CB8AC3E}">
        <p14:creationId xmlns:p14="http://schemas.microsoft.com/office/powerpoint/2010/main" val="1248980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8480047" cy="1061000"/>
          </a:xfrm>
        </p:spPr>
        <p:txBody>
          <a:bodyPr anchor="ctr" anchorCtr="0">
            <a:noAutofit/>
          </a:bodyPr>
          <a:lstStyle/>
          <a:p>
            <a:r>
              <a:rPr lang="en-US" sz="3000" dirty="0"/>
              <a:t>Brings Us Back to the PURPOSE</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139337" y="921313"/>
            <a:ext cx="8804109" cy="3885817"/>
          </a:xfrm>
        </p:spPr>
        <p:txBody>
          <a:bodyPr>
            <a:normAutofit/>
          </a:bodyPr>
          <a:lstStyle/>
          <a:p>
            <a:pPr marL="0" indent="0" algn="l">
              <a:lnSpc>
                <a:spcPct val="100000"/>
              </a:lnSpc>
              <a:buNone/>
            </a:pPr>
            <a:endParaRPr lang="en-US" sz="800" i="0" u="none" strike="noStrike" baseline="0" dirty="0">
              <a:solidFill>
                <a:srgbClr val="0070C0"/>
              </a:solidFill>
              <a:latin typeface="Arial" panose="020B0604020202020204" pitchFamily="34" charset="0"/>
              <a:cs typeface="Arial" panose="020B0604020202020204" pitchFamily="34" charset="0"/>
            </a:endParaRPr>
          </a:p>
          <a:p>
            <a:pPr marL="685800" lvl="2" indent="0">
              <a:lnSpc>
                <a:spcPct val="120000"/>
              </a:lnSpc>
              <a:buClr>
                <a:schemeClr val="tx2"/>
              </a:buClr>
              <a:buSzPct val="150000"/>
              <a:buNone/>
            </a:pPr>
            <a:endParaRPr lang="en-US" sz="1200" b="0" i="0" u="none" strike="noStrike" baseline="0" dirty="0">
              <a:solidFill>
                <a:srgbClr val="000000"/>
              </a:solidFill>
              <a:latin typeface="Helvetica Light"/>
            </a:endParaRPr>
          </a:p>
          <a:p>
            <a:pPr marL="685800" lvl="2" indent="0">
              <a:lnSpc>
                <a:spcPct val="120000"/>
              </a:lnSpc>
              <a:buClr>
                <a:schemeClr val="tx2"/>
              </a:buClr>
              <a:buSzPct val="150000"/>
              <a:buNone/>
            </a:pPr>
            <a:r>
              <a:rPr lang="en-US" sz="1800" dirty="0">
                <a:latin typeface="Arial" panose="020B0604020202020204" pitchFamily="34" charset="0"/>
                <a:cs typeface="Arial" panose="020B0604020202020204" pitchFamily="34" charset="0"/>
              </a:rPr>
              <a:t>The </a:t>
            </a:r>
            <a:r>
              <a:rPr lang="en-US" sz="1800" b="1" u="sng" dirty="0">
                <a:solidFill>
                  <a:srgbClr val="FF0000"/>
                </a:solidFill>
                <a:latin typeface="Arial" panose="020B0604020202020204" pitchFamily="34" charset="0"/>
                <a:cs typeface="Arial" panose="020B0604020202020204" pitchFamily="34" charset="0"/>
              </a:rPr>
              <a:t>PURPOSE</a:t>
            </a:r>
            <a:r>
              <a:rPr lang="en-US" sz="1800" dirty="0">
                <a:latin typeface="Arial" panose="020B0604020202020204" pitchFamily="34" charset="0"/>
                <a:cs typeface="Arial" panose="020B0604020202020204" pitchFamily="34" charset="0"/>
              </a:rPr>
              <a:t> of the NFPA 1582 physical is to reduce the likelihood of suffering a preventable line-of-duty death—something that none of us can afford! It is available at no cost to you and provides a baseline health assessment to determine whether or not you are likely to incur a debilitating injury or medical event in the course of performing your duties as a first responder. NFPA physicals have identified potentially fatal underlying conditions, allowing personnel the opportunity to either seek treatment while continuing to work or return to doing what they love to do after treatment. </a:t>
            </a:r>
            <a:endParaRPr lang="en-US" sz="1800" b="0"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614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2915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FF6FD-ED7F-466D-8A5D-D9E20F128BD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251A4E5-CCFF-4112-834E-F1FC6A25C38E}"/>
              </a:ext>
            </a:extLst>
          </p:cNvPr>
          <p:cNvSpPr>
            <a:spLocks noGrp="1"/>
          </p:cNvSpPr>
          <p:nvPr>
            <p:ph idx="1"/>
          </p:nvPr>
        </p:nvSpPr>
        <p:spPr>
          <a:xfrm>
            <a:off x="339891" y="1140619"/>
            <a:ext cx="8394534" cy="3263504"/>
          </a:xfrm>
        </p:spPr>
        <p:txBody>
          <a:bodyPr>
            <a:normAutofit fontScale="92500" lnSpcReduction="10000"/>
          </a:bodyPr>
          <a:lstStyle/>
          <a:p>
            <a:pPr marL="0" indent="0">
              <a:buNone/>
            </a:pPr>
            <a:endParaRPr lang="en-US" sz="1800" b="0" i="0" u="none" strike="noStrike" baseline="0" dirty="0">
              <a:solidFill>
                <a:srgbClr val="000000"/>
              </a:solidFill>
              <a:latin typeface="Calibri" panose="020F050202020403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NFPA - </a:t>
            </a:r>
            <a:r>
              <a:rPr lang="en-US" sz="1600" b="0" i="0" u="none" strike="noStrike" baseline="0" dirty="0">
                <a:latin typeface="Arial" panose="020B0604020202020204" pitchFamily="34" charset="0"/>
                <a:cs typeface="Arial" panose="020B0604020202020204" pitchFamily="34" charset="0"/>
                <a:hlinkClick r:id="rId2"/>
              </a:rPr>
              <a:t>www.nfpa.org/ </a:t>
            </a:r>
            <a:endParaRPr lang="en-US" sz="1600" b="0" i="0" u="none" strike="noStrike" baseline="0" dirty="0">
              <a:latin typeface="Arial" panose="020B0604020202020204" pitchFamily="34" charset="0"/>
              <a:cs typeface="Arial" panose="020B060402020202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OSHA 1910 </a:t>
            </a:r>
            <a:r>
              <a:rPr lang="en-US" sz="1600" b="0" i="0" u="none" strike="noStrike" baseline="0" dirty="0">
                <a:latin typeface="Arial" panose="020B0604020202020204" pitchFamily="34" charset="0"/>
                <a:cs typeface="Arial" panose="020B0604020202020204" pitchFamily="34" charset="0"/>
              </a:rPr>
              <a:t>- </a:t>
            </a:r>
            <a:r>
              <a:rPr lang="en-US" sz="1600" b="0" i="0" u="none" strike="noStrike" baseline="0" dirty="0">
                <a:latin typeface="Arial" panose="020B0604020202020204" pitchFamily="34" charset="0"/>
                <a:cs typeface="Arial" panose="020B0604020202020204" pitchFamily="34" charset="0"/>
                <a:hlinkClick r:id="rId3"/>
              </a:rPr>
              <a:t>www.osha.gov/laws-regs/regulations/standardnumber/1910</a:t>
            </a:r>
            <a:endParaRPr lang="en-US" sz="1600" b="0" i="0" u="none" strike="noStrike" baseline="0" dirty="0">
              <a:latin typeface="Arial" panose="020B0604020202020204" pitchFamily="34" charset="0"/>
              <a:cs typeface="Arial" panose="020B060402020202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First Responder Center for Excellence - </a:t>
            </a:r>
            <a:r>
              <a:rPr lang="en-US" sz="1600" i="0" u="none" strike="noStrike" baseline="0" dirty="0">
                <a:latin typeface="Arial" panose="020B0604020202020204" pitchFamily="34" charset="0"/>
                <a:cs typeface="Arial" panose="020B0604020202020204" pitchFamily="34" charset="0"/>
                <a:hlinkClick r:id="rId4"/>
              </a:rPr>
              <a:t>www.firstrespondercenter.org</a:t>
            </a:r>
            <a:endParaRPr lang="en-US" sz="1600" i="0" u="none" strike="noStrike" baseline="0" dirty="0">
              <a:latin typeface="Arial" panose="020B0604020202020204" pitchFamily="34" charset="0"/>
              <a:cs typeface="Arial" panose="020B060402020202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NVFC Starting a Program - </a:t>
            </a:r>
            <a:r>
              <a:rPr lang="en-US" sz="1600" b="0" i="0" u="none" strike="noStrike" baseline="0" dirty="0">
                <a:latin typeface="Arial" panose="020B0604020202020204" pitchFamily="34" charset="0"/>
                <a:cs typeface="Arial" panose="020B0604020202020204" pitchFamily="34" charset="0"/>
                <a:hlinkClick r:id="rId5"/>
              </a:rPr>
              <a:t>www.healthy-firefighter.org/start-a-program </a:t>
            </a:r>
            <a:endParaRPr lang="en-US" sz="1600" b="0" i="0" u="none" strike="noStrike" baseline="0" dirty="0">
              <a:latin typeface="Arial" panose="020B0604020202020204" pitchFamily="34" charset="0"/>
              <a:cs typeface="Arial" panose="020B060402020202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U.S. Fire Administration - </a:t>
            </a:r>
            <a:r>
              <a:rPr lang="en-US" sz="1600" b="0" i="0" u="none" strike="noStrike" baseline="0" dirty="0">
                <a:latin typeface="Arial" panose="020B0604020202020204" pitchFamily="34" charset="0"/>
                <a:cs typeface="Arial" panose="020B0604020202020204" pitchFamily="34" charset="0"/>
                <a:hlinkClick r:id="rId6"/>
              </a:rPr>
              <a:t>www.usfa.fema.gov/operations/ops_wellness_fitness.html </a:t>
            </a:r>
            <a:endParaRPr lang="en-US" sz="1600" b="0" i="0" u="none" strike="noStrike" baseline="0" dirty="0">
              <a:latin typeface="Arial" panose="020B0604020202020204" pitchFamily="34" charset="0"/>
              <a:cs typeface="Arial" panose="020B0604020202020204" pitchFamily="34" charset="0"/>
            </a:endParaRPr>
          </a:p>
          <a:p>
            <a:pPr>
              <a:lnSpc>
                <a:spcPct val="150000"/>
              </a:lnSpc>
            </a:pPr>
            <a:r>
              <a:rPr lang="en-US" sz="1600" b="1" i="0" u="none" strike="noStrike" baseline="0" dirty="0">
                <a:latin typeface="Arial" panose="020B0604020202020204" pitchFamily="34" charset="0"/>
                <a:cs typeface="Arial" panose="020B0604020202020204" pitchFamily="34" charset="0"/>
              </a:rPr>
              <a:t>International Association of Fire Chiefs: FSTAR - </a:t>
            </a:r>
            <a:r>
              <a:rPr lang="en-US" sz="1600" b="0" i="0" u="none" strike="noStrike" baseline="0" dirty="0">
                <a:latin typeface="Arial" panose="020B0604020202020204" pitchFamily="34" charset="0"/>
                <a:cs typeface="Arial" panose="020B0604020202020204" pitchFamily="34" charset="0"/>
                <a:hlinkClick r:id="rId7"/>
              </a:rPr>
              <a:t>www.fstaresearch.org/ </a:t>
            </a:r>
            <a:endParaRPr lang="en-US" sz="1600" b="0" i="0" u="none" strike="noStrike" baseline="0" dirty="0">
              <a:latin typeface="Arial" panose="020B0604020202020204" pitchFamily="34" charset="0"/>
              <a:cs typeface="Arial" panose="020B0604020202020204" pitchFamily="34" charset="0"/>
            </a:endParaRPr>
          </a:p>
          <a:p>
            <a:pPr lvl="1"/>
            <a:r>
              <a:rPr lang="en-US" sz="1400" b="0" i="0" u="none" strike="noStrike" baseline="0" dirty="0">
                <a:latin typeface="Arial" panose="020B0604020202020204" pitchFamily="34" charset="0"/>
                <a:cs typeface="Arial" panose="020B0604020202020204" pitchFamily="34" charset="0"/>
              </a:rPr>
              <a:t>“The Healthcare Provider’s Guide to Fire Fighter Medicals”. 2016</a:t>
            </a:r>
          </a:p>
          <a:p>
            <a:pPr lvl="1"/>
            <a:r>
              <a:rPr lang="en-US" sz="1400" b="0" i="0" u="none" strike="noStrike" baseline="0" dirty="0">
                <a:latin typeface="Arial" panose="020B0604020202020204" pitchFamily="34" charset="0"/>
                <a:cs typeface="Arial" panose="020B0604020202020204" pitchFamily="34" charset="0"/>
              </a:rPr>
              <a:t>“Emergency Services Roadmap to Health and Wellness”. 2017</a:t>
            </a:r>
          </a:p>
          <a:p>
            <a:pPr lvl="1"/>
            <a:endParaRPr lang="en-US" sz="1600" b="0" i="0" u="none" strike="noStrike" baseline="0" dirty="0">
              <a:solidFill>
                <a:srgbClr val="000000"/>
              </a:solidFill>
              <a:latin typeface="Calibri" panose="020F0502020204030204" pitchFamily="34" charset="0"/>
            </a:endParaRPr>
          </a:p>
          <a:p>
            <a:pPr lvl="1"/>
            <a:endParaRPr lang="en-US" sz="1500" b="0" i="0" u="none" strike="noStrike" baseline="0" dirty="0">
              <a:solidFill>
                <a:srgbClr val="1F487C"/>
              </a:solidFill>
              <a:latin typeface="Calibri" panose="020F0502020204030204" pitchFamily="34" charset="0"/>
            </a:endParaRPr>
          </a:p>
          <a:p>
            <a:endParaRPr lang="en-US" sz="1800" b="0" i="0" u="none" strike="noStrike" baseline="0" dirty="0">
              <a:solidFill>
                <a:srgbClr val="326599"/>
              </a:solidFill>
              <a:latin typeface="Calibri" panose="020F0502020204030204" pitchFamily="34" charset="0"/>
            </a:endParaRPr>
          </a:p>
        </p:txBody>
      </p:sp>
    </p:spTree>
    <p:extLst>
      <p:ext uri="{BB962C8B-B14F-4D97-AF65-F5344CB8AC3E}">
        <p14:creationId xmlns:p14="http://schemas.microsoft.com/office/powerpoint/2010/main" val="3744192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9241211" cy="1061000"/>
          </a:xfrm>
        </p:spPr>
        <p:txBody>
          <a:bodyPr anchor="ctr" anchorCtr="0">
            <a:noAutofit/>
          </a:bodyPr>
          <a:lstStyle/>
          <a:p>
            <a:r>
              <a:rPr lang="en-US" dirty="0"/>
              <a:t>Proactive Approach in Prevention</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1" y="1185333"/>
            <a:ext cx="8542852" cy="3595118"/>
          </a:xfrm>
        </p:spPr>
        <p:txBody>
          <a:bodyPr numCol="2">
            <a:noAutofit/>
          </a:bodyPr>
          <a:lstStyle/>
          <a:p>
            <a:pPr lvl="0">
              <a:lnSpc>
                <a:spcPct val="150000"/>
              </a:lnSpc>
            </a:pPr>
            <a:r>
              <a:rPr lang="en-US" sz="1400" dirty="0">
                <a:latin typeface="Arial" panose="020B0604020202020204" pitchFamily="34" charset="0"/>
                <a:cs typeface="Arial" panose="020B0604020202020204" pitchFamily="34" charset="0"/>
              </a:rPr>
              <a:t>Cardiovascular Disease</a:t>
            </a:r>
          </a:p>
          <a:p>
            <a:pPr lvl="0">
              <a:lnSpc>
                <a:spcPct val="150000"/>
              </a:lnSpc>
            </a:pPr>
            <a:r>
              <a:rPr lang="en-US" sz="1400" dirty="0">
                <a:latin typeface="Arial" panose="020B0604020202020204" pitchFamily="34" charset="0"/>
                <a:cs typeface="Arial" panose="020B0604020202020204" pitchFamily="34" charset="0"/>
              </a:rPr>
              <a:t>Hypertension and Stroke</a:t>
            </a:r>
          </a:p>
          <a:p>
            <a:pPr lvl="0">
              <a:lnSpc>
                <a:spcPct val="150000"/>
              </a:lnSpc>
            </a:pPr>
            <a:r>
              <a:rPr lang="en-US" sz="1400" dirty="0">
                <a:latin typeface="Arial" panose="020B0604020202020204" pitchFamily="34" charset="0"/>
                <a:cs typeface="Arial" panose="020B0604020202020204" pitchFamily="34" charset="0"/>
              </a:rPr>
              <a:t>Diabetes</a:t>
            </a:r>
          </a:p>
          <a:p>
            <a:pPr lvl="0">
              <a:lnSpc>
                <a:spcPct val="150000"/>
              </a:lnSpc>
            </a:pPr>
            <a:r>
              <a:rPr lang="en-US" sz="1400" dirty="0">
                <a:latin typeface="Arial" panose="020B0604020202020204" pitchFamily="34" charset="0"/>
                <a:cs typeface="Arial" panose="020B0604020202020204" pitchFamily="34" charset="0"/>
              </a:rPr>
              <a:t>Cancer</a:t>
            </a:r>
          </a:p>
          <a:p>
            <a:pPr lvl="0">
              <a:lnSpc>
                <a:spcPct val="150000"/>
              </a:lnSpc>
            </a:pPr>
            <a:r>
              <a:rPr lang="en-US" sz="1400" dirty="0">
                <a:latin typeface="Arial" panose="020B0604020202020204" pitchFamily="34" charset="0"/>
                <a:cs typeface="Arial" panose="020B0604020202020204" pitchFamily="34" charset="0"/>
              </a:rPr>
              <a:t>Aneurysms</a:t>
            </a:r>
          </a:p>
          <a:p>
            <a:pPr lvl="0">
              <a:lnSpc>
                <a:spcPct val="150000"/>
              </a:lnSpc>
            </a:pPr>
            <a:r>
              <a:rPr lang="en-US" sz="1400" dirty="0">
                <a:latin typeface="Arial" panose="020B0604020202020204" pitchFamily="34" charset="0"/>
                <a:cs typeface="Arial" panose="020B0604020202020204" pitchFamily="34" charset="0"/>
              </a:rPr>
              <a:t>Behavioral Health Issues</a:t>
            </a:r>
          </a:p>
          <a:p>
            <a:pPr lvl="0">
              <a:lnSpc>
                <a:spcPct val="150000"/>
              </a:lnSpc>
            </a:pPr>
            <a:r>
              <a:rPr lang="en-US" sz="1400" dirty="0">
                <a:latin typeface="Arial" panose="020B0604020202020204" pitchFamily="34" charset="0"/>
                <a:cs typeface="Arial" panose="020B0604020202020204" pitchFamily="34" charset="0"/>
              </a:rPr>
              <a:t>Vision and Hearing</a:t>
            </a:r>
          </a:p>
          <a:p>
            <a:pPr lvl="0">
              <a:lnSpc>
                <a:spcPct val="150000"/>
              </a:lnSpc>
            </a:pPr>
            <a:r>
              <a:rPr lang="en-US" sz="1400" i="0" dirty="0">
                <a:solidFill>
                  <a:srgbClr val="202124"/>
                </a:solidFill>
                <a:effectLst/>
                <a:latin typeface="Arial" panose="020B0604020202020204" pitchFamily="34" charset="0"/>
                <a:cs typeface="Arial" panose="020B0604020202020204" pitchFamily="34" charset="0"/>
              </a:rPr>
              <a:t>Sleep Disturbances</a:t>
            </a:r>
          </a:p>
          <a:p>
            <a:pPr lvl="0">
              <a:lnSpc>
                <a:spcPct val="150000"/>
              </a:lnSpc>
            </a:pPr>
            <a:r>
              <a:rPr lang="en-US" sz="1400" i="0" dirty="0">
                <a:solidFill>
                  <a:srgbClr val="202124"/>
                </a:solidFill>
                <a:effectLst/>
                <a:latin typeface="Arial" panose="020B0604020202020204" pitchFamily="34" charset="0"/>
                <a:cs typeface="Arial" panose="020B0604020202020204" pitchFamily="34" charset="0"/>
              </a:rPr>
              <a:t>Musculoskeletal</a:t>
            </a:r>
            <a:r>
              <a:rPr lang="en-US" sz="1400" dirty="0">
                <a:latin typeface="Arial" panose="020B0604020202020204" pitchFamily="34" charset="0"/>
                <a:cs typeface="Arial" panose="020B0604020202020204" pitchFamily="34" charset="0"/>
              </a:rPr>
              <a:t>/Back Issues</a:t>
            </a:r>
          </a:p>
          <a:p>
            <a:pPr lvl="0">
              <a:lnSpc>
                <a:spcPct val="150000"/>
              </a:lnSpc>
            </a:pPr>
            <a:r>
              <a:rPr lang="en-US" sz="1400" dirty="0">
                <a:latin typeface="Arial" panose="020B0604020202020204" pitchFamily="34" charset="0"/>
                <a:cs typeface="Arial" panose="020B0604020202020204" pitchFamily="34" charset="0"/>
              </a:rPr>
              <a:t>Nutritional Needs</a:t>
            </a:r>
          </a:p>
          <a:p>
            <a:pPr lvl="0">
              <a:lnSpc>
                <a:spcPct val="150000"/>
              </a:lnSpc>
            </a:pPr>
            <a:r>
              <a:rPr lang="en-US" sz="1400" dirty="0">
                <a:latin typeface="Arial" panose="020B0604020202020204" pitchFamily="34" charset="0"/>
                <a:cs typeface="Arial" panose="020B0604020202020204" pitchFamily="34" charset="0"/>
              </a:rPr>
              <a:t>And, Many More!</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DA7A471-C5FA-C941-9A0A-83F75C4D134F}"/>
              </a:ext>
            </a:extLst>
          </p:cNvPr>
          <p:cNvSpPr txBox="1"/>
          <p:nvPr/>
        </p:nvSpPr>
        <p:spPr>
          <a:xfrm>
            <a:off x="3903785" y="377818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12130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8743818" cy="1061000"/>
          </a:xfrm>
        </p:spPr>
        <p:txBody>
          <a:bodyPr anchor="ctr" anchorCtr="0">
            <a:noAutofit/>
          </a:bodyPr>
          <a:lstStyle/>
          <a:p>
            <a:r>
              <a:rPr lang="en-US" dirty="0"/>
              <a:t>Firefighters and Health Outcomes</a:t>
            </a:r>
            <a:br>
              <a:rPr lang="en-US" dirty="0"/>
            </a:br>
            <a:r>
              <a:rPr lang="en-US" dirty="0"/>
              <a:t>EARLY DETECTION IS KEY TO </a:t>
            </a:r>
            <a:r>
              <a:rPr lang="en-US" i="1" u="sng" dirty="0"/>
              <a:t>YOUR</a:t>
            </a:r>
            <a:r>
              <a:rPr lang="en-US" dirty="0"/>
              <a:t> SURVIVAL!</a:t>
            </a:r>
          </a:p>
        </p:txBody>
      </p:sp>
      <p:graphicFrame>
        <p:nvGraphicFramePr>
          <p:cNvPr id="5" name="Content Placeholder 4">
            <a:extLst>
              <a:ext uri="{FF2B5EF4-FFF2-40B4-BE49-F238E27FC236}">
                <a16:creationId xmlns:a16="http://schemas.microsoft.com/office/drawing/2014/main" id="{C44934CD-6069-4BB2-85C4-9B7EC661C885}"/>
              </a:ext>
            </a:extLst>
          </p:cNvPr>
          <p:cNvGraphicFramePr>
            <a:graphicFrameLocks noGrp="1"/>
          </p:cNvGraphicFramePr>
          <p:nvPr>
            <p:ph idx="1"/>
            <p:extLst>
              <p:ext uri="{D42A27DB-BD31-4B8C-83A1-F6EECF244321}">
                <p14:modId xmlns:p14="http://schemas.microsoft.com/office/powerpoint/2010/main" val="123162465"/>
              </p:ext>
            </p:extLst>
          </p:nvPr>
        </p:nvGraphicFramePr>
        <p:xfrm>
          <a:off x="339892" y="1257965"/>
          <a:ext cx="7732954" cy="326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453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2" y="9149"/>
            <a:ext cx="8743818" cy="1061000"/>
          </a:xfrm>
        </p:spPr>
        <p:txBody>
          <a:bodyPr anchor="ctr" anchorCtr="0">
            <a:noAutofit/>
          </a:bodyPr>
          <a:lstStyle/>
          <a:p>
            <a:r>
              <a:rPr lang="en-US" dirty="0"/>
              <a:t>Save Lives and Extend Careers! </a:t>
            </a:r>
            <a:br>
              <a:rPr lang="en-US" dirty="0"/>
            </a:br>
            <a:r>
              <a:rPr lang="en-US" dirty="0"/>
              <a:t>WHY HAVE AN NFPA 1582 PHYSICAL??</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2" y="1257965"/>
            <a:ext cx="7732954" cy="3263504"/>
          </a:xfrm>
        </p:spPr>
        <p:txBody>
          <a:bodyPr>
            <a:noAutofit/>
          </a:bodyPr>
          <a:lstStyle/>
          <a:p>
            <a:pPr lvl="0">
              <a:lnSpc>
                <a:spcPct val="120000"/>
              </a:lnSpc>
            </a:pPr>
            <a:r>
              <a:rPr lang="en-US" sz="1400" b="1" u="sng" dirty="0">
                <a:solidFill>
                  <a:srgbClr val="FF0000"/>
                </a:solidFill>
                <a:latin typeface="Arial" panose="020B0604020202020204" pitchFamily="34" charset="0"/>
                <a:cs typeface="Arial" panose="020B0604020202020204" pitchFamily="34" charset="0"/>
              </a:rPr>
              <a:t>Organizations have a responsibility to do everything possible to protect their members. Even from themselves!! We care about our members!!</a:t>
            </a:r>
          </a:p>
          <a:p>
            <a:pPr>
              <a:lnSpc>
                <a:spcPct val="120000"/>
              </a:lnSpc>
            </a:pPr>
            <a:r>
              <a:rPr lang="en-US" sz="1400" dirty="0">
                <a:latin typeface="Arial" panose="020B0604020202020204" pitchFamily="34" charset="0"/>
                <a:cs typeface="Arial" panose="020B0604020202020204" pitchFamily="34" charset="0"/>
              </a:rPr>
              <a:t>Provides peace of mind, self-awareness, personal empowerment.</a:t>
            </a:r>
            <a:endParaRPr lang="en-US" sz="1400" b="1" u="sng" dirty="0">
              <a:latin typeface="Arial" panose="020B0604020202020204" pitchFamily="34" charset="0"/>
              <a:cs typeface="Arial" panose="020B0604020202020204" pitchFamily="34" charset="0"/>
            </a:endParaRPr>
          </a:p>
          <a:p>
            <a:pPr lvl="0">
              <a:lnSpc>
                <a:spcPct val="120000"/>
              </a:lnSpc>
            </a:pPr>
            <a:r>
              <a:rPr lang="en-US" sz="1400" dirty="0">
                <a:latin typeface="Arial" panose="020B0604020202020204" pitchFamily="34" charset="0"/>
                <a:cs typeface="Arial" panose="020B0604020202020204" pitchFamily="34" charset="0"/>
              </a:rPr>
              <a:t>Establishes a baseline and a complete picture of your health.</a:t>
            </a:r>
          </a:p>
          <a:p>
            <a:pPr lvl="0">
              <a:lnSpc>
                <a:spcPct val="120000"/>
              </a:lnSpc>
            </a:pPr>
            <a:r>
              <a:rPr lang="en-US" sz="1400" dirty="0">
                <a:latin typeface="Arial" panose="020B0604020202020204" pitchFamily="34" charset="0"/>
                <a:cs typeface="Arial" panose="020B0604020202020204" pitchFamily="34" charset="0"/>
              </a:rPr>
              <a:t>Early detection/prevention of disease, illness or underlying health issues.</a:t>
            </a:r>
          </a:p>
          <a:p>
            <a:pPr marL="171450" marR="0" lvl="0" indent="-171450" algn="l" defTabSz="685800" rtl="0" eaLnBrk="1" fontAlgn="auto" latinLnBrk="0" hangingPunct="1">
              <a:lnSpc>
                <a:spcPct val="120000"/>
              </a:lnSpc>
              <a:spcBef>
                <a:spcPts val="750"/>
              </a:spcBef>
              <a:spcAft>
                <a:spcPts val="0"/>
              </a:spcAft>
              <a:buClr>
                <a:srgbClr val="225B36"/>
              </a:buClr>
              <a:buSzTx/>
              <a:buFont typeface="Arial" panose="020B0604020202020204" pitchFamily="34" charset="0"/>
              <a:buChar char="•"/>
              <a:tabLst/>
              <a:defRPr/>
            </a:pPr>
            <a:r>
              <a:rPr kumimoji="0" lang="en-US" sz="14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Reduction of line-of-duty deaths, medical events and</a:t>
            </a:r>
            <a:br>
              <a:rPr kumimoji="0" lang="en-US" sz="14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4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life-threatening conditions.</a:t>
            </a:r>
          </a:p>
          <a:p>
            <a:pPr lvl="0">
              <a:lnSpc>
                <a:spcPct val="120000"/>
              </a:lnSpc>
            </a:pPr>
            <a:r>
              <a:rPr lang="en-US" sz="1400" dirty="0">
                <a:latin typeface="Arial" panose="020B0604020202020204" pitchFamily="34" charset="0"/>
                <a:cs typeface="Arial" panose="020B0604020202020204" pitchFamily="34" charset="0"/>
              </a:rPr>
              <a:t>Reduces absenteeism, health care costs and workers’ compensation costs.</a:t>
            </a:r>
          </a:p>
          <a:p>
            <a:pPr lvl="0">
              <a:lnSpc>
                <a:spcPct val="120000"/>
              </a:lnSpc>
            </a:pPr>
            <a:r>
              <a:rPr lang="en-US" sz="1400" dirty="0">
                <a:latin typeface="Arial" panose="020B0604020202020204" pitchFamily="34" charset="0"/>
                <a:cs typeface="Arial" panose="020B0604020202020204" pitchFamily="34" charset="0"/>
              </a:rPr>
              <a:t>Keeps health history and medical records up-to-date.</a:t>
            </a:r>
          </a:p>
          <a:p>
            <a:pPr lvl="0">
              <a:lnSpc>
                <a:spcPct val="120000"/>
              </a:lnSpc>
            </a:pPr>
            <a:r>
              <a:rPr lang="en-US" sz="1400" dirty="0">
                <a:latin typeface="Arial" panose="020B0604020202020204" pitchFamily="34" charset="0"/>
                <a:cs typeface="Arial" panose="020B0604020202020204" pitchFamily="34" charset="0"/>
              </a:rPr>
              <a:t>Protects you, the general public and co-workers who count on you.</a:t>
            </a:r>
          </a:p>
        </p:txBody>
      </p:sp>
    </p:spTree>
    <p:extLst>
      <p:ext uri="{BB962C8B-B14F-4D97-AF65-F5344CB8AC3E}">
        <p14:creationId xmlns:p14="http://schemas.microsoft.com/office/powerpoint/2010/main" val="108266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5024D4-E1EA-4B25-953C-9BA5AECEDABC}"/>
              </a:ext>
            </a:extLst>
          </p:cNvPr>
          <p:cNvSpPr>
            <a:spLocks noGrp="1"/>
          </p:cNvSpPr>
          <p:nvPr>
            <p:ph type="title"/>
          </p:nvPr>
        </p:nvSpPr>
        <p:spPr>
          <a:xfrm>
            <a:off x="723069" y="1402079"/>
            <a:ext cx="7886700" cy="1699124"/>
          </a:xfrm>
        </p:spPr>
        <p:txBody>
          <a:bodyPr>
            <a:normAutofit/>
          </a:bodyPr>
          <a:lstStyle/>
          <a:p>
            <a:pPr algn="ctr"/>
            <a:r>
              <a:rPr lang="en-US" dirty="0">
                <a:latin typeface="Helvetica" panose="020B0604020202020204" pitchFamily="34" charset="0"/>
                <a:cs typeface="Helvetica" panose="020B0604020202020204" pitchFamily="34" charset="0"/>
              </a:rPr>
              <a:t>PURPOSE</a:t>
            </a:r>
            <a:br>
              <a:rPr lang="en-US" dirty="0">
                <a:latin typeface="Helvetica" panose="020B0604020202020204" pitchFamily="34" charset="0"/>
                <a:cs typeface="Helvetica" panose="020B0604020202020204" pitchFamily="34" charset="0"/>
              </a:rPr>
            </a:br>
            <a:r>
              <a:rPr lang="en-US" i="1" u="sng" dirty="0">
                <a:latin typeface="Helvetica" panose="020B0604020202020204" pitchFamily="34" charset="0"/>
                <a:cs typeface="Helvetica" panose="020B0604020202020204" pitchFamily="34" charset="0"/>
              </a:rPr>
              <a:t>YOUR</a:t>
            </a:r>
            <a:r>
              <a:rPr lang="en-US" dirty="0">
                <a:latin typeface="Helvetica" panose="020B0604020202020204" pitchFamily="34" charset="0"/>
                <a:cs typeface="Helvetica" panose="020B0604020202020204" pitchFamily="34" charset="0"/>
              </a:rPr>
              <a:t> NFPA 1582 PHYSICAL</a:t>
            </a:r>
          </a:p>
        </p:txBody>
      </p:sp>
    </p:spTree>
    <p:extLst>
      <p:ext uri="{BB962C8B-B14F-4D97-AF65-F5344CB8AC3E}">
        <p14:creationId xmlns:p14="http://schemas.microsoft.com/office/powerpoint/2010/main" val="716216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8612198" cy="1061000"/>
          </a:xfrm>
        </p:spPr>
        <p:txBody>
          <a:bodyPr anchor="ctr" anchorCtr="0">
            <a:noAutofit/>
          </a:bodyPr>
          <a:lstStyle/>
          <a:p>
            <a:r>
              <a:rPr lang="en-US" sz="3000" dirty="0"/>
              <a:t>Purpose of an Annual Occupational</a:t>
            </a:r>
            <a:br>
              <a:rPr lang="en-US" sz="3000" dirty="0"/>
            </a:br>
            <a:r>
              <a:rPr lang="en-US" sz="3000" dirty="0"/>
              <a:t>Medical Physical</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2" y="1207911"/>
            <a:ext cx="7602325" cy="3352800"/>
          </a:xfrm>
        </p:spPr>
        <p:txBody>
          <a:bodyPr>
            <a:normAutofit/>
          </a:bodyPr>
          <a:lstStyle/>
          <a:p>
            <a:pPr marL="0" indent="0" algn="l">
              <a:lnSpc>
                <a:spcPct val="110000"/>
              </a:lnSpc>
              <a:buNone/>
            </a:pPr>
            <a:endParaRPr lang="en-US" sz="900" b="1" i="0" u="none" strike="noStrike" baseline="0" dirty="0">
              <a:solidFill>
                <a:srgbClr val="000000"/>
              </a:solidFill>
              <a:latin typeface="Arial" panose="020B0604020202020204" pitchFamily="34" charset="0"/>
              <a:cs typeface="Arial" panose="020B0604020202020204" pitchFamily="34" charset="0"/>
            </a:endParaRPr>
          </a:p>
          <a:p>
            <a:pPr lvl="1">
              <a:lnSpc>
                <a:spcPct val="110000"/>
              </a:lnSpc>
              <a:buClr>
                <a:schemeClr val="tx2"/>
              </a:buClr>
              <a:buSzPct val="100000"/>
            </a:pPr>
            <a:r>
              <a:rPr lang="en-US" sz="1400" b="0" i="0" u="none" strike="noStrike" baseline="0" dirty="0">
                <a:solidFill>
                  <a:srgbClr val="000000"/>
                </a:solidFill>
                <a:latin typeface="Arial" panose="020B0604020202020204" pitchFamily="34" charset="0"/>
                <a:cs typeface="Arial" panose="020B0604020202020204" pitchFamily="34" charset="0"/>
              </a:rPr>
              <a:t>Detecting changes in a member's health that can be related to harmful working conditions while identifying conditions that interfere with a member's ability to safely perform essential job tasks without undue risk of harm to self or others.</a:t>
            </a:r>
          </a:p>
          <a:p>
            <a:pPr marL="342900" lvl="1" indent="0">
              <a:lnSpc>
                <a:spcPct val="110000"/>
              </a:lnSpc>
              <a:buClr>
                <a:schemeClr val="tx2"/>
              </a:buClr>
              <a:buSzPct val="100000"/>
              <a:buNone/>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lvl="1">
              <a:lnSpc>
                <a:spcPct val="110000"/>
              </a:lnSpc>
              <a:buClr>
                <a:schemeClr val="tx2"/>
              </a:buClr>
              <a:buSzPct val="100000"/>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lvl="1">
              <a:lnSpc>
                <a:spcPct val="120000"/>
              </a:lnSpc>
              <a:buClr>
                <a:schemeClr val="tx2"/>
              </a:buClr>
              <a:buSzPct val="100000"/>
            </a:pPr>
            <a:r>
              <a:rPr lang="en-US" sz="1400" dirty="0">
                <a:solidFill>
                  <a:srgbClr val="000000"/>
                </a:solidFill>
                <a:latin typeface="Arial" panose="020B0604020202020204" pitchFamily="34" charset="0"/>
                <a:cs typeface="Arial" panose="020B0604020202020204" pitchFamily="34" charset="0"/>
              </a:rPr>
              <a:t>P</a:t>
            </a:r>
            <a:r>
              <a:rPr lang="en-US" sz="1400" b="0" i="0" u="none" strike="noStrike" baseline="0" dirty="0">
                <a:solidFill>
                  <a:srgbClr val="000000"/>
                </a:solidFill>
                <a:latin typeface="Arial" panose="020B0604020202020204" pitchFamily="34" charset="0"/>
                <a:cs typeface="Arial" panose="020B0604020202020204" pitchFamily="34" charset="0"/>
              </a:rPr>
              <a:t>romoting wellness by providing members with information, and education, about occupational hazards/exposures relevant to their current health, as well as referring them for appropriate further evaluation and treatment when necessary</a:t>
            </a:r>
            <a:r>
              <a:rPr lang="en-US" sz="1400" dirty="0">
                <a:solidFill>
                  <a:srgbClr val="000000"/>
                </a:solidFill>
                <a:latin typeface="Arial" panose="020B0604020202020204" pitchFamily="34" charset="0"/>
                <a:cs typeface="Arial" panose="020B0604020202020204" pitchFamily="34" charset="0"/>
              </a:rPr>
              <a:t>.</a:t>
            </a:r>
            <a:endParaRPr lang="en-US" sz="1400" b="0"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959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4853-C919-EC4C-985D-022576AF7ADD}"/>
              </a:ext>
            </a:extLst>
          </p:cNvPr>
          <p:cNvSpPr>
            <a:spLocks noGrp="1"/>
          </p:cNvSpPr>
          <p:nvPr>
            <p:ph type="title"/>
          </p:nvPr>
        </p:nvSpPr>
        <p:spPr>
          <a:xfrm>
            <a:off x="339891" y="9149"/>
            <a:ext cx="8585447" cy="1061000"/>
          </a:xfrm>
        </p:spPr>
        <p:txBody>
          <a:bodyPr anchor="ctr" anchorCtr="0">
            <a:noAutofit/>
          </a:bodyPr>
          <a:lstStyle/>
          <a:p>
            <a:r>
              <a:rPr lang="en-US" sz="3000" dirty="0"/>
              <a:t>Purpose of an Annual Occupational</a:t>
            </a:r>
            <a:br>
              <a:rPr lang="en-US" sz="3000" dirty="0"/>
            </a:br>
            <a:r>
              <a:rPr lang="en-US" sz="3000" dirty="0"/>
              <a:t>Medical Physical – cont.</a:t>
            </a:r>
          </a:p>
        </p:txBody>
      </p:sp>
      <p:sp>
        <p:nvSpPr>
          <p:cNvPr id="3" name="Content Placeholder 2">
            <a:extLst>
              <a:ext uri="{FF2B5EF4-FFF2-40B4-BE49-F238E27FC236}">
                <a16:creationId xmlns:a16="http://schemas.microsoft.com/office/drawing/2014/main" id="{6DEE6F35-482D-CB4F-BAF5-5314FB36286D}"/>
              </a:ext>
            </a:extLst>
          </p:cNvPr>
          <p:cNvSpPr>
            <a:spLocks noGrp="1"/>
          </p:cNvSpPr>
          <p:nvPr>
            <p:ph idx="1"/>
          </p:nvPr>
        </p:nvSpPr>
        <p:spPr>
          <a:xfrm>
            <a:off x="339893" y="1422400"/>
            <a:ext cx="7689410" cy="2799644"/>
          </a:xfrm>
        </p:spPr>
        <p:txBody>
          <a:bodyPr>
            <a:normAutofit/>
          </a:bodyPr>
          <a:lstStyle/>
          <a:p>
            <a:pPr lvl="1">
              <a:lnSpc>
                <a:spcPct val="120000"/>
              </a:lnSpc>
              <a:buClr>
                <a:schemeClr val="tx2"/>
              </a:buClr>
              <a:buSzPct val="100000"/>
            </a:pPr>
            <a:r>
              <a:rPr lang="en-US" sz="1400" b="0" i="0" u="none" strike="noStrike" baseline="0" dirty="0">
                <a:solidFill>
                  <a:srgbClr val="000000"/>
                </a:solidFill>
                <a:latin typeface="Arial" panose="020B0604020202020204" pitchFamily="34" charset="0"/>
                <a:cs typeface="Arial" panose="020B0604020202020204" pitchFamily="34" charset="0"/>
              </a:rPr>
              <a:t>Distinguishing patterns of disease</a:t>
            </a:r>
            <a:r>
              <a:rPr lang="en-US" sz="1400" dirty="0">
                <a:solidFill>
                  <a:srgbClr val="000000"/>
                </a:solidFill>
                <a:latin typeface="Arial" panose="020B0604020202020204" pitchFamily="34" charset="0"/>
                <a:cs typeface="Arial" panose="020B0604020202020204" pitchFamily="34" charset="0"/>
              </a:rPr>
              <a:t>, exposures to specific biological, physical, or chemical agents, and occupational </a:t>
            </a:r>
            <a:r>
              <a:rPr lang="en-US" sz="1400" b="0" i="0" u="none" strike="noStrike" baseline="0" dirty="0">
                <a:solidFill>
                  <a:srgbClr val="000000"/>
                </a:solidFill>
                <a:latin typeface="Arial" panose="020B0604020202020204" pitchFamily="34" charset="0"/>
                <a:cs typeface="Arial" panose="020B0604020202020204" pitchFamily="34" charset="0"/>
              </a:rPr>
              <a:t>injuries occurring in the workforce that could indicate underlying work-related problems.</a:t>
            </a:r>
          </a:p>
          <a:p>
            <a:pPr lvl="1">
              <a:lnSpc>
                <a:spcPct val="120000"/>
              </a:lnSpc>
              <a:buClr>
                <a:schemeClr val="tx2"/>
              </a:buClr>
              <a:buSzPct val="100000"/>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lvl="1">
              <a:lnSpc>
                <a:spcPct val="120000"/>
              </a:lnSpc>
              <a:buClr>
                <a:schemeClr val="tx2"/>
              </a:buClr>
              <a:buSzPct val="100000"/>
            </a:pPr>
            <a:r>
              <a:rPr lang="en-US" sz="1400" b="0" i="0" u="none" strike="noStrike" baseline="0" dirty="0">
                <a:solidFill>
                  <a:srgbClr val="000000"/>
                </a:solidFill>
                <a:latin typeface="Arial" panose="020B0604020202020204" pitchFamily="34" charset="0"/>
                <a:cs typeface="Arial" panose="020B0604020202020204" pitchFamily="34" charset="0"/>
              </a:rPr>
              <a:t>Providing a cost-effective investment in work-related disease prevention, early detection, and health promotion for members.</a:t>
            </a:r>
          </a:p>
          <a:p>
            <a:pPr lvl="1">
              <a:lnSpc>
                <a:spcPct val="120000"/>
              </a:lnSpc>
              <a:buClr>
                <a:schemeClr val="tx2"/>
              </a:buClr>
              <a:buSzPct val="100000"/>
            </a:pPr>
            <a:endParaRPr lang="en-US" sz="1400" b="0" i="0" u="none" strike="noStrike" baseline="0" dirty="0">
              <a:solidFill>
                <a:srgbClr val="000000"/>
              </a:solidFill>
              <a:latin typeface="Arial" panose="020B0604020202020204" pitchFamily="34" charset="0"/>
              <a:cs typeface="Arial" panose="020B0604020202020204" pitchFamily="34" charset="0"/>
            </a:endParaRPr>
          </a:p>
          <a:p>
            <a:pPr lvl="1">
              <a:lnSpc>
                <a:spcPct val="120000"/>
              </a:lnSpc>
              <a:buClr>
                <a:schemeClr val="tx2"/>
              </a:buClr>
              <a:buSzPct val="100000"/>
            </a:pPr>
            <a:r>
              <a:rPr lang="en-US" sz="1400" b="0" i="0" u="none" strike="noStrike" baseline="0" dirty="0">
                <a:solidFill>
                  <a:srgbClr val="000000"/>
                </a:solidFill>
                <a:latin typeface="Arial" panose="020B0604020202020204" pitchFamily="34" charset="0"/>
                <a:cs typeface="Arial" panose="020B0604020202020204" pitchFamily="34" charset="0"/>
              </a:rPr>
              <a:t>Conforming with, and supporting, all federal, state, provincial, local, and/or other jurisdictional requirements.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64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5024D4-E1EA-4B25-953C-9BA5AECEDABC}"/>
              </a:ext>
            </a:extLst>
          </p:cNvPr>
          <p:cNvSpPr>
            <a:spLocks noGrp="1"/>
          </p:cNvSpPr>
          <p:nvPr>
            <p:ph type="title"/>
          </p:nvPr>
        </p:nvSpPr>
        <p:spPr>
          <a:xfrm>
            <a:off x="801446" y="1827901"/>
            <a:ext cx="7886700" cy="1020754"/>
          </a:xfrm>
        </p:spPr>
        <p:txBody>
          <a:bodyPr/>
          <a:lstStyle/>
          <a:p>
            <a:pPr algn="ctr"/>
            <a:r>
              <a:rPr lang="en-US" dirty="0">
                <a:latin typeface="Helvetica" panose="020B0604020202020204" pitchFamily="34" charset="0"/>
                <a:cs typeface="Helvetica" panose="020B0604020202020204" pitchFamily="34" charset="0"/>
              </a:rPr>
              <a:t>NFPA 1582</a:t>
            </a:r>
          </a:p>
        </p:txBody>
      </p:sp>
    </p:spTree>
    <p:extLst>
      <p:ext uri="{BB962C8B-B14F-4D97-AF65-F5344CB8AC3E}">
        <p14:creationId xmlns:p14="http://schemas.microsoft.com/office/powerpoint/2010/main" val="41790814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1402</TotalTime>
  <Words>2656</Words>
  <Application>Microsoft Office PowerPoint</Application>
  <PresentationFormat>On-screen Show (16:9)</PresentationFormat>
  <Paragraphs>217</Paragraphs>
  <Slides>28</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Calibri Light</vt:lpstr>
      <vt:lpstr>Helvetica</vt:lpstr>
      <vt:lpstr>Helvetica Light</vt:lpstr>
      <vt:lpstr>Helvetica Neue</vt:lpstr>
      <vt:lpstr>Relation</vt:lpstr>
      <vt:lpstr>Wingdings</vt:lpstr>
      <vt:lpstr>Office Theme</vt:lpstr>
      <vt:lpstr>NFPA® 1582  Occupational Medical Program for Organization </vt:lpstr>
      <vt:lpstr>This is ALL about YOU!</vt:lpstr>
      <vt:lpstr>Proactive Approach in Prevention</vt:lpstr>
      <vt:lpstr>Firefighters and Health Outcomes EARLY DETECTION IS KEY TO YOUR SURVIVAL!</vt:lpstr>
      <vt:lpstr>Save Lives and Extend Careers!  WHY HAVE AN NFPA 1582 PHYSICAL??</vt:lpstr>
      <vt:lpstr>PURPOSE YOUR NFPA 1582 PHYSICAL</vt:lpstr>
      <vt:lpstr>Purpose of an Annual Occupational Medical Physical</vt:lpstr>
      <vt:lpstr>Purpose of an Annual Occupational Medical Physical – cont.</vt:lpstr>
      <vt:lpstr>NFPA 1582</vt:lpstr>
      <vt:lpstr>What is NFPA® 1582</vt:lpstr>
      <vt:lpstr>How does NFPA® 1582 Support Organizations</vt:lpstr>
      <vt:lpstr>How Does NFPA® 1582 Support Providers</vt:lpstr>
      <vt:lpstr>What Type of Information is Provided by NFPA 1582 </vt:lpstr>
      <vt:lpstr>14 ESSENTIAL JOB TASKS</vt:lpstr>
      <vt:lpstr>What is NFPA® 1582 Built Around</vt:lpstr>
      <vt:lpstr>14 Essential Job Tasks</vt:lpstr>
      <vt:lpstr>14 Essential Job Tasks</vt:lpstr>
      <vt:lpstr>14 Essential Job Tasks</vt:lpstr>
      <vt:lpstr>14 Essential Job Tasks</vt:lpstr>
      <vt:lpstr> MEDICAL EVALUATION CANDIDATES</vt:lpstr>
      <vt:lpstr>NFPA® 1582 Candidate Evaluation Overview</vt:lpstr>
      <vt:lpstr> MEDICAL EVALUATION  INCUMBANTS </vt:lpstr>
      <vt:lpstr>NFPA® 1582 Incumbent Evaluation Overview</vt:lpstr>
      <vt:lpstr>Medical Components in the Incumbent Medical Evaluation</vt:lpstr>
      <vt:lpstr>NFPA® 1582 Supporting our Incumbents</vt:lpstr>
      <vt:lpstr>Brings Us Back to the PURPOSE</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NFPA® 1582  Occupational Medical Program</dc:title>
  <dc:creator>Kim Favorite</dc:creator>
  <cp:lastModifiedBy>Rob Clemons</cp:lastModifiedBy>
  <cp:revision>96</cp:revision>
  <dcterms:created xsi:type="dcterms:W3CDTF">2020-11-14T02:04:00Z</dcterms:created>
  <dcterms:modified xsi:type="dcterms:W3CDTF">2021-02-25T19:22:49Z</dcterms:modified>
</cp:coreProperties>
</file>